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89" r:id="rId2"/>
    <p:sldId id="286" r:id="rId3"/>
    <p:sldId id="810" r:id="rId4"/>
    <p:sldId id="811" r:id="rId5"/>
    <p:sldId id="809" r:id="rId6"/>
    <p:sldId id="808" r:id="rId7"/>
    <p:sldId id="260" r:id="rId8"/>
    <p:sldId id="261" r:id="rId9"/>
    <p:sldId id="256" r:id="rId10"/>
    <p:sldId id="257" r:id="rId11"/>
    <p:sldId id="258" r:id="rId12"/>
    <p:sldId id="259" r:id="rId13"/>
    <p:sldId id="802" r:id="rId14"/>
    <p:sldId id="803" r:id="rId15"/>
    <p:sldId id="804" r:id="rId16"/>
    <p:sldId id="805" r:id="rId17"/>
    <p:sldId id="806" r:id="rId18"/>
    <p:sldId id="287" r:id="rId19"/>
    <p:sldId id="263" r:id="rId20"/>
    <p:sldId id="264" r:id="rId21"/>
    <p:sldId id="284" r:id="rId22"/>
    <p:sldId id="265" r:id="rId23"/>
    <p:sldId id="266" r:id="rId24"/>
    <p:sldId id="267" r:id="rId25"/>
    <p:sldId id="268" r:id="rId26"/>
    <p:sldId id="269" r:id="rId27"/>
    <p:sldId id="270" r:id="rId28"/>
    <p:sldId id="271" r:id="rId29"/>
    <p:sldId id="272" r:id="rId30"/>
    <p:sldId id="800" r:id="rId31"/>
    <p:sldId id="273" r:id="rId32"/>
    <p:sldId id="801" r:id="rId33"/>
    <p:sldId id="807" r:id="rId34"/>
    <p:sldId id="275" r:id="rId35"/>
    <p:sldId id="277" r:id="rId36"/>
    <p:sldId id="278" r:id="rId37"/>
    <p:sldId id="279" r:id="rId38"/>
    <p:sldId id="280" r:id="rId39"/>
    <p:sldId id="282" r:id="rId40"/>
    <p:sldId id="788" r:id="rId4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94650"/>
  </p:normalViewPr>
  <p:slideViewPr>
    <p:cSldViewPr snapToGrid="0">
      <p:cViewPr>
        <p:scale>
          <a:sx n="90" d="100"/>
          <a:sy n="90" d="100"/>
        </p:scale>
        <p:origin x="1560" y="840"/>
      </p:cViewPr>
      <p:guideLst>
        <p:guide orient="horz" pos="2160"/>
        <p:guide pos="3840"/>
      </p:guideLst>
    </p:cSldViewPr>
  </p:slideViewPr>
  <p:notesTextViewPr>
    <p:cViewPr>
      <p:scale>
        <a:sx n="3" d="2"/>
        <a:sy n="3" d="2"/>
      </p:scale>
      <p:origin x="0" y="0"/>
    </p:cViewPr>
  </p:notesTextViewPr>
  <p:sorterViewPr>
    <p:cViewPr varScale="1">
      <p:scale>
        <a:sx n="1" d="1"/>
        <a:sy n="1" d="1"/>
      </p:scale>
      <p:origin x="0" y="-6780"/>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1/28/20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3093678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1/28/20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2473463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participating in this annual interpretation meeting.  While the rules of baseball are in great shape, we continue to work toward improving the sport by recruiting and retaining more young people.  We have to continue to strive to provide safe conditions and place them in situations that they are able to find success in some aspect of the sport.  Ultimately, our goal is for them to be safe, have fun and gain some valuable life lessons from participation.  New additions to our rules are indicated by </a:t>
            </a:r>
            <a:r>
              <a:rPr kumimoji="0" lang="en-US" sz="1200" b="0" i="0" u="sng" strike="noStrike" kern="1200" cap="none" spc="0" normalizeH="0" baseline="0" noProof="0" dirty="0">
                <a:ln>
                  <a:noFill/>
                </a:ln>
                <a:solidFill>
                  <a:prstClr val="black"/>
                </a:solidFill>
                <a:effectLst/>
                <a:uLnTx/>
                <a:uFillTx/>
                <a:latin typeface="+mn-lt"/>
                <a:ea typeface="+mn-ea"/>
                <a:cs typeface="+mn-cs"/>
              </a:rPr>
              <a:t>underlining</a:t>
            </a:r>
            <a:r>
              <a:rPr kumimoji="0" lang="en-US" sz="1200" b="0" i="0" u="none" strike="noStrike" kern="1200" cap="none" spc="0" normalizeH="0" baseline="0" noProof="0" dirty="0">
                <a:ln>
                  <a:noFill/>
                </a:ln>
                <a:solidFill>
                  <a:prstClr val="black"/>
                </a:solidFill>
                <a:effectLst/>
                <a:uLnTx/>
                <a:uFillTx/>
                <a:latin typeface="+mn-lt"/>
                <a:ea typeface="+mn-ea"/>
                <a:cs typeface="+mn-cs"/>
              </a:rPr>
              <a:t> of the change.  Deletions are noted by a </a:t>
            </a:r>
            <a:r>
              <a:rPr kumimoji="0" lang="en-US" sz="1200" b="0" i="0" u="none" strike="sngStrike" kern="1200" cap="none" spc="0" normalizeH="0" baseline="0" noProof="0" dirty="0">
                <a:ln>
                  <a:noFill/>
                </a:ln>
                <a:solidFill>
                  <a:prstClr val="black"/>
                </a:solidFill>
                <a:effectLst/>
                <a:uLnTx/>
                <a:uFillTx/>
                <a:latin typeface="+mn-lt"/>
                <a:ea typeface="+mn-ea"/>
                <a:cs typeface="+mn-cs"/>
              </a:rPr>
              <a:t>strike-through</a:t>
            </a:r>
            <a:r>
              <a:rPr kumimoji="0" lang="en-US" sz="1200" b="0" i="0" u="none" strike="noStrike" kern="1200" cap="none" spc="0" normalizeH="0" baseline="0" noProof="0" dirty="0">
                <a:ln>
                  <a:noFill/>
                </a:ln>
                <a:solidFill>
                  <a:prstClr val="black"/>
                </a:solidFill>
                <a:effectLst/>
                <a:uLnTx/>
                <a:uFillTx/>
                <a:latin typeface="+mn-lt"/>
                <a:ea typeface="+mn-ea"/>
                <a:cs typeface="+mn-cs"/>
              </a:rPr>
              <a:t> of the deleted text.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26725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home team does not have the properly marked baseballs DO NOT PLAY THE GAME but give them an opportunity to acquire properly marked baseballs. We will designate 30 minutes to be a proper opportunity. If at the end of 30 minutes properly marked baseball have not been procured, inform the participating schools that the game WILL NOT be played. DO NOT declare the game to be a forfeiture nor a no-contest. Contact the Assignor and Instructional Chair immediately upon returning to your vehicle.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88314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compliant NOCSAE Body protector will have to be worn underneath the traditional chest protector.</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75690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Cheek and jaw protectors are allowed to be used on batting helmets.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7162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decree of the CBUA Executive Instructional Chair, at least 1/3 of the foot must be in contact with the pitcher’s plate. Easier to determine if F1 is in contact or not. Contact with/without will determine the potential base award.</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1348595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“Square-up</a:t>
            </a:r>
            <a:r>
              <a:rPr lang="en-US"/>
              <a: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149489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designated hitter has been a mainstay rule for decades. It has not changed. We have only added another option with the same concept.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262571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designated hitter has been a mainstay rule for decades. It has not changed. We have only added another option with the same concept.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79276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designated hitter has been a mainstay rule for decades. It has not changed. We have only added another option with the same concept.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512870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pinch hitter or pinch runner for the DH is used, that player becomes the new DH under the first option (the standard DH).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34583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44708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CIF-SS nor CIF-LACS allow a courtesy runner. For pace of play purposes tournament games may be an exception </a:t>
            </a:r>
            <a:r>
              <a:rPr lang="en-US"/>
              <a:t>in accora</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282427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CIF-LACS has mandatory “10 run rule (VAR &amp; JV), CIF-SS individual league by adoption (verify at plate meeting)</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276759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may advance on interference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3424734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picture containing tree, stop, sky, road&#10;&#10;Description generated with high confidence">
            <a:extLst>
              <a:ext uri="{FF2B5EF4-FFF2-40B4-BE49-F238E27FC236}">
                <a16:creationId xmlns:a16="http://schemas.microsoft.com/office/drawing/2014/main" id="{50C36D08-A412-4152-9250-9C41C546D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1/28/20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9" name="Picture 8" descr="A picture containing person, sport, player, outdoor&#10;&#10;Description automatically generated">
            <a:extLst>
              <a:ext uri="{FF2B5EF4-FFF2-40B4-BE49-F238E27FC236}">
                <a16:creationId xmlns:a16="http://schemas.microsoft.com/office/drawing/2014/main" id="{FD20F80A-C0C1-4417-887D-AB76EA6111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a16="http://schemas.microsoft.com/office/drawing/2014/main" id="{C8D7C1F6-D338-4966-BD8B-EF51DC3F1BAC}"/>
              </a:ext>
            </a:extLst>
          </p:cNvPr>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a16="http://schemas.microsoft.com/office/drawing/2014/main" id="{23F1C778-8A79-4D19-A9BA-64014EEC5A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1/28/20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1/28/20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1/28/20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1/28/20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1/28/20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1/28/20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picture containing person, sport, player, outdoor&#10;&#10;Description automatically generated">
            <a:extLst>
              <a:ext uri="{FF2B5EF4-FFF2-40B4-BE49-F238E27FC236}">
                <a16:creationId xmlns:a16="http://schemas.microsoft.com/office/drawing/2014/main" id="{B7ACA303-1980-4181-8028-B41E466301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3E10C273-8EC8-496A-8043-4AD370873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8566" y="4649789"/>
            <a:ext cx="914233" cy="1335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1/28/20</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9398" y="5815794"/>
            <a:ext cx="645337" cy="942698"/>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hyperlink" Target="https://cbuaump.org/cbua-2020-exa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8998-7583-44B5-9BFD-13327D5DA271}"/>
              </a:ext>
            </a:extLst>
          </p:cNvPr>
          <p:cNvSpPr>
            <a:spLocks noGrp="1"/>
          </p:cNvSpPr>
          <p:nvPr>
            <p:ph type="ctrTitle"/>
          </p:nvPr>
        </p:nvSpPr>
        <p:spPr/>
        <p:txBody>
          <a:bodyPr/>
          <a:lstStyle/>
          <a:p>
            <a:r>
              <a:rPr lang="en-US" dirty="0"/>
              <a:t>2020 NFHS Baseball Rules </a:t>
            </a:r>
            <a:r>
              <a:rPr lang="en-US" dirty="0" err="1"/>
              <a:t>Powerpoint</a:t>
            </a:r>
            <a:endParaRPr lang="en-US" dirty="0"/>
          </a:p>
        </p:txBody>
      </p:sp>
      <p:pic>
        <p:nvPicPr>
          <p:cNvPr id="5" name="Picture 4">
            <a:extLst>
              <a:ext uri="{FF2B5EF4-FFF2-40B4-BE49-F238E27FC236}">
                <a16:creationId xmlns:a16="http://schemas.microsoft.com/office/drawing/2014/main" id="{7B2BF652-E62D-7148-8FAD-812F88907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627" y="4837348"/>
            <a:ext cx="2068117" cy="1612865"/>
          </a:xfrm>
          <a:prstGeom prst="rect">
            <a:avLst/>
          </a:prstGeom>
          <a:effectLst>
            <a:glow>
              <a:schemeClr val="accent1"/>
            </a:glow>
            <a:softEdge rad="114300"/>
          </a:effectLst>
        </p:spPr>
      </p:pic>
      <p:sp>
        <p:nvSpPr>
          <p:cNvPr id="6" name="Rectangle 5">
            <a:extLst>
              <a:ext uri="{FF2B5EF4-FFF2-40B4-BE49-F238E27FC236}">
                <a16:creationId xmlns:a16="http://schemas.microsoft.com/office/drawing/2014/main" id="{5488B7ED-9B84-DB44-B215-44BF736F0131}"/>
              </a:ext>
            </a:extLst>
          </p:cNvPr>
          <p:cNvSpPr/>
          <p:nvPr/>
        </p:nvSpPr>
        <p:spPr>
          <a:xfrm>
            <a:off x="2775856" y="6293187"/>
            <a:ext cx="9416147" cy="492443"/>
          </a:xfrm>
          <a:prstGeom prst="rect">
            <a:avLst/>
          </a:prstGeom>
        </p:spPr>
        <p:txBody>
          <a:bodyPr wrap="square">
            <a:spAutoFit/>
          </a:bodyPr>
          <a:lstStyle/>
          <a:p>
            <a:pPr algn="ctr"/>
            <a:r>
              <a:rPr lang="en-US" sz="2600" b="1" dirty="0" err="1">
                <a:ln w="0">
                  <a:solidFill>
                    <a:schemeClr val="accent3">
                      <a:lumMod val="60000"/>
                      <a:lumOff val="40000"/>
                    </a:schemeClr>
                  </a:solidFill>
                </a:ln>
                <a:solidFill>
                  <a:schemeClr val="accent3">
                    <a:lumMod val="75000"/>
                  </a:schemeClr>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2600" b="1" dirty="0">
                <a:ln w="0">
                  <a:solidFill>
                    <a:schemeClr val="accent3">
                      <a:lumMod val="60000"/>
                      <a:lumOff val="40000"/>
                    </a:schemeClr>
                  </a:solidFill>
                </a:ln>
                <a:solidFill>
                  <a:schemeClr val="accent3">
                    <a:lumMod val="75000"/>
                  </a:schemeClr>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2600" b="1" dirty="0" err="1">
                <a:ln w="0">
                  <a:solidFill>
                    <a:schemeClr val="accent3">
                      <a:lumMod val="60000"/>
                      <a:lumOff val="40000"/>
                    </a:schemeClr>
                  </a:solidFill>
                </a:ln>
                <a:solidFill>
                  <a:schemeClr val="accent3">
                    <a:lumMod val="75000"/>
                  </a:schemeClr>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2600" b="1" dirty="0">
                <a:ln w="0">
                  <a:solidFill>
                    <a:schemeClr val="accent3">
                      <a:lumMod val="60000"/>
                      <a:lumOff val="40000"/>
                    </a:schemeClr>
                  </a:solidFill>
                </a:ln>
                <a:solidFill>
                  <a:schemeClr val="accent3">
                    <a:lumMod val="75000"/>
                  </a:schemeClr>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2600" b="1" dirty="0">
              <a:ln w="0">
                <a:solidFill>
                  <a:schemeClr val="accent3">
                    <a:lumMod val="60000"/>
                    <a:lumOff val="40000"/>
                  </a:schemeClr>
                </a:solidFill>
              </a:ln>
              <a:solidFill>
                <a:schemeClr val="accent3">
                  <a:lumMod val="75000"/>
                </a:schemeClr>
              </a:solidFill>
              <a:latin typeface="American Typewriter" charset="0"/>
              <a:ea typeface="American Typewriter" charset="0"/>
              <a:cs typeface="American Typewriter" charset="0"/>
            </a:endParaRPr>
          </a:p>
        </p:txBody>
      </p:sp>
      <p:pic>
        <p:nvPicPr>
          <p:cNvPr id="7" name="Picture 6">
            <a:extLst>
              <a:ext uri="{FF2B5EF4-FFF2-40B4-BE49-F238E27FC236}">
                <a16:creationId xmlns:a16="http://schemas.microsoft.com/office/drawing/2014/main" id="{77285E40-255C-F04A-B9AA-EE475D95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686" y="6341353"/>
            <a:ext cx="359229" cy="359229"/>
          </a:xfrm>
          <a:prstGeom prst="rect">
            <a:avLst/>
          </a:prstGeom>
        </p:spPr>
      </p:pic>
    </p:spTree>
    <p:extLst>
      <p:ext uri="{BB962C8B-B14F-4D97-AF65-F5344CB8AC3E}">
        <p14:creationId xmlns:p14="http://schemas.microsoft.com/office/powerpoint/2010/main" val="42059569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EFC9-27A6-4F68-A81A-DAD64569E5EA}"/>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sp>
        <p:nvSpPr>
          <p:cNvPr id="4" name="Footer Placeholder 3">
            <a:extLst>
              <a:ext uri="{FF2B5EF4-FFF2-40B4-BE49-F238E27FC236}">
                <a16:creationId xmlns:a16="http://schemas.microsoft.com/office/drawing/2014/main" id="{DC5BAC46-CC95-405A-B6E2-202B3FF3FE6C}"/>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1868BFF5-D584-481E-A805-78B3E059EF27}"/>
              </a:ext>
            </a:extLst>
          </p:cNvPr>
          <p:cNvSpPr txBox="1"/>
          <p:nvPr/>
        </p:nvSpPr>
        <p:spPr>
          <a:xfrm>
            <a:off x="6316197" y="2604005"/>
            <a:ext cx="507933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In the case where one player is listed as a starting DH and a starting defensive player in the lineup, the role of the defensive player may be substituted for by any legal substitute. </a:t>
            </a:r>
          </a:p>
          <a:p>
            <a:pPr marL="342900" indent="-342900">
              <a:buFont typeface="Arial" panose="020B0604020202020204" pitchFamily="34" charset="0"/>
              <a:buChar char="•"/>
            </a:pPr>
            <a:r>
              <a:rPr lang="en-US" sz="2400" dirty="0"/>
              <a:t>The original player/DH may re-enter defensively one time.</a:t>
            </a:r>
          </a:p>
        </p:txBody>
      </p:sp>
      <p:pic>
        <p:nvPicPr>
          <p:cNvPr id="9" name="Content Placeholder 8" descr="A close up of text on a white background&#10;&#10;Description automatically generated">
            <a:extLst>
              <a:ext uri="{FF2B5EF4-FFF2-40B4-BE49-F238E27FC236}">
                <a16:creationId xmlns:a16="http://schemas.microsoft.com/office/drawing/2014/main" id="{B8639A26-2286-4EA0-BA47-2FC2E11A52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439" y="2054452"/>
            <a:ext cx="4628431" cy="4338637"/>
          </a:xfrm>
        </p:spPr>
      </p:pic>
      <p:pic>
        <p:nvPicPr>
          <p:cNvPr id="6" name="Picture 5">
            <a:extLst>
              <a:ext uri="{FF2B5EF4-FFF2-40B4-BE49-F238E27FC236}">
                <a16:creationId xmlns:a16="http://schemas.microsoft.com/office/drawing/2014/main" id="{B99162A6-FE99-384A-B2A6-A28278304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0179573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F0B3-5B1A-4D1D-8D37-E1CAA7F029EB}"/>
              </a:ext>
            </a:extLst>
          </p:cNvPr>
          <p:cNvSpPr>
            <a:spLocks noGrp="1"/>
          </p:cNvSpPr>
          <p:nvPr>
            <p:ph type="title"/>
          </p:nvPr>
        </p:nvSpPr>
        <p:spPr/>
        <p:txBody>
          <a:bodyPr/>
          <a:lstStyle/>
          <a:p>
            <a:r>
              <a:rPr lang="en-US" dirty="0"/>
              <a:t>Designated hitter</a:t>
            </a:r>
            <a:br>
              <a:rPr lang="en-US" dirty="0"/>
            </a:br>
            <a:r>
              <a:rPr lang="en-US" dirty="0"/>
              <a:t>Rule 3-1-4</a:t>
            </a:r>
            <a:r>
              <a:rPr lang="en-US" cap="none" dirty="0"/>
              <a:t>b-1</a:t>
            </a:r>
            <a:endParaRPr lang="en-US" dirty="0"/>
          </a:p>
        </p:txBody>
      </p:sp>
      <p:pic>
        <p:nvPicPr>
          <p:cNvPr id="6" name="Content Placeholder 5" descr="A picture containing athletic game&#10;&#10;Description automatically generated">
            <a:extLst>
              <a:ext uri="{FF2B5EF4-FFF2-40B4-BE49-F238E27FC236}">
                <a16:creationId xmlns:a16="http://schemas.microsoft.com/office/drawing/2014/main" id="{46E32867-F8FD-4826-BAE1-E6194F11A1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933" y="2056252"/>
            <a:ext cx="5281990" cy="4276285"/>
          </a:xfrm>
        </p:spPr>
      </p:pic>
      <p:sp>
        <p:nvSpPr>
          <p:cNvPr id="4" name="Footer Placeholder 3">
            <a:extLst>
              <a:ext uri="{FF2B5EF4-FFF2-40B4-BE49-F238E27FC236}">
                <a16:creationId xmlns:a16="http://schemas.microsoft.com/office/drawing/2014/main" id="{2EAE7974-3284-40C3-9B32-4ECC53F3E20F}"/>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6D86F32-E4EB-4ACD-BEB9-C23E51C7E05D}"/>
              </a:ext>
            </a:extLst>
          </p:cNvPr>
          <p:cNvSpPr/>
          <p:nvPr/>
        </p:nvSpPr>
        <p:spPr>
          <a:xfrm>
            <a:off x="6954309" y="2604005"/>
            <a:ext cx="4929304" cy="1938992"/>
          </a:xfrm>
          <a:prstGeom prst="rect">
            <a:avLst/>
          </a:prstGeom>
        </p:spPr>
        <p:txBody>
          <a:bodyPr wrap="square">
            <a:spAutoFit/>
          </a:bodyPr>
          <a:lstStyle/>
          <a:p>
            <a:r>
              <a:rPr lang="en-US" sz="2400" dirty="0"/>
              <a:t>When using the P/DH, the role of the DH </a:t>
            </a:r>
            <a:r>
              <a:rPr lang="en-US" sz="2400" dirty="0">
                <a:highlight>
                  <a:srgbClr val="FFFF00"/>
                </a:highlight>
              </a:rPr>
              <a:t>is terminated for the remainder of the game when any player substitutes offensively for the DH. </a:t>
            </a:r>
          </a:p>
        </p:txBody>
      </p:sp>
      <p:pic>
        <p:nvPicPr>
          <p:cNvPr id="7" name="Picture 6">
            <a:extLst>
              <a:ext uri="{FF2B5EF4-FFF2-40B4-BE49-F238E27FC236}">
                <a16:creationId xmlns:a16="http://schemas.microsoft.com/office/drawing/2014/main" id="{E747AB1B-67B1-0841-B982-6B4D98E7D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4967495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D846-E64D-4300-99A4-F13C27E81C44}"/>
              </a:ext>
            </a:extLst>
          </p:cNvPr>
          <p:cNvSpPr>
            <a:spLocks noGrp="1"/>
          </p:cNvSpPr>
          <p:nvPr>
            <p:ph type="title"/>
          </p:nvPr>
        </p:nvSpPr>
        <p:spPr/>
        <p:txBody>
          <a:bodyPr/>
          <a:lstStyle/>
          <a:p>
            <a:r>
              <a:rPr lang="en-US" dirty="0"/>
              <a:t>Designated hitter</a:t>
            </a:r>
            <a:br>
              <a:rPr lang="en-US" dirty="0"/>
            </a:br>
            <a:r>
              <a:rPr lang="en-US" dirty="0"/>
              <a:t>Rule 3-1-4</a:t>
            </a:r>
            <a:r>
              <a:rPr lang="en-US" cap="none" dirty="0"/>
              <a:t>b-2</a:t>
            </a:r>
            <a:endParaRPr lang="en-US" dirty="0"/>
          </a:p>
        </p:txBody>
      </p:sp>
      <p:sp>
        <p:nvSpPr>
          <p:cNvPr id="4" name="Footer Placeholder 3">
            <a:extLst>
              <a:ext uri="{FF2B5EF4-FFF2-40B4-BE49-F238E27FC236}">
                <a16:creationId xmlns:a16="http://schemas.microsoft.com/office/drawing/2014/main" id="{5013940A-69A9-4030-A60A-5C15C0EF5E88}"/>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18BC2E3B-F959-4F87-AEE2-CBAF2432024C}"/>
              </a:ext>
            </a:extLst>
          </p:cNvPr>
          <p:cNvSpPr/>
          <p:nvPr/>
        </p:nvSpPr>
        <p:spPr>
          <a:xfrm>
            <a:off x="7974875" y="2973337"/>
            <a:ext cx="4013926" cy="2677656"/>
          </a:xfrm>
          <a:prstGeom prst="rect">
            <a:avLst/>
          </a:prstGeom>
        </p:spPr>
        <p:txBody>
          <a:bodyPr wrap="square">
            <a:spAutoFit/>
          </a:bodyPr>
          <a:lstStyle/>
          <a:p>
            <a:r>
              <a:rPr lang="en-US" sz="2400" dirty="0"/>
              <a:t>As a reminder from the previous rule, the role of the DH is terminated for the remainder of the game when the starting defensive Player/DH is substituted for either as a hitter or a runner.</a:t>
            </a:r>
          </a:p>
        </p:txBody>
      </p:sp>
      <p:pic>
        <p:nvPicPr>
          <p:cNvPr id="10" name="Picture 9" descr="A picture containing athletic game, sport&#10;&#10;Description automatically generated">
            <a:extLst>
              <a:ext uri="{FF2B5EF4-FFF2-40B4-BE49-F238E27FC236}">
                <a16:creationId xmlns:a16="http://schemas.microsoft.com/office/drawing/2014/main" id="{AA99F5C2-49DA-4982-B282-1FAA023D1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43" y="2020800"/>
            <a:ext cx="6464809" cy="4373253"/>
          </a:xfrm>
          <a:prstGeom prst="rect">
            <a:avLst/>
          </a:prstGeom>
        </p:spPr>
      </p:pic>
      <p:pic>
        <p:nvPicPr>
          <p:cNvPr id="6" name="Picture 5">
            <a:extLst>
              <a:ext uri="{FF2B5EF4-FFF2-40B4-BE49-F238E27FC236}">
                <a16:creationId xmlns:a16="http://schemas.microsoft.com/office/drawing/2014/main" id="{02A5EF4F-ADBD-094E-9B51-4980B5EFC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972529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822B-9251-401E-8151-974BF9EB3643}"/>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18143CC3-E3BA-4A84-84B1-54CC188731E5}"/>
              </a:ext>
            </a:extLst>
          </p:cNvPr>
          <p:cNvSpPr>
            <a:spLocks noGrp="1"/>
          </p:cNvSpPr>
          <p:nvPr>
            <p:ph idx="1"/>
          </p:nvPr>
        </p:nvSpPr>
        <p:spPr/>
        <p:txBody>
          <a:bodyPr/>
          <a:lstStyle/>
          <a:p>
            <a:r>
              <a:rPr lang="en-US" b="1" dirty="0"/>
              <a:t>ART. 4 . . . </a:t>
            </a:r>
            <a:r>
              <a:rPr lang="en-US" dirty="0"/>
              <a:t>A hitter may be (not mandatory) designated for any one starting player (not just pitchers) and all subsequent substitutes for that player in the game.  </a:t>
            </a:r>
            <a:r>
              <a:rPr lang="en-US" strike="sngStrike" dirty="0"/>
              <a:t>A starting defensive player cannot be listed as the designated hitter in the startup</a:t>
            </a:r>
            <a:r>
              <a:rPr lang="en-US" dirty="0"/>
              <a:t>.  A designated hitter for said player shall be selected prior to the start of the game, and his name shall be included on the lineup cards presented to the umpire-in-chief and to the official scorer. </a:t>
            </a:r>
          </a:p>
        </p:txBody>
      </p:sp>
      <p:sp>
        <p:nvSpPr>
          <p:cNvPr id="4" name="Footer Placeholder 3">
            <a:extLst>
              <a:ext uri="{FF2B5EF4-FFF2-40B4-BE49-F238E27FC236}">
                <a16:creationId xmlns:a16="http://schemas.microsoft.com/office/drawing/2014/main" id="{B27A7D35-9D65-4E86-953A-E2139BAB9784}"/>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55181BEA-4102-8E4F-9F43-0896D996C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63937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dirty="0"/>
              <a:t>A team forfeits the use of a designated hitter if it fails to declare a designated hitter prior to the game.  If a pinch hitter or pinch runner for the designated hitter is used, that player becomes the new designated hitter.  The player who was the designated hitter may re-enter as the designated hitter under the re-entry rule.  A designated hitter and the player for whom he is batting are locked into the batting order.  No multiple substitutions may be made that will alter the batting rotation.</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69A5FF24-FF44-FE41-8E7E-7325675AF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4962410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strike="sngStrike" dirty="0"/>
              <a:t>The role of the designated hitter is terminated for the remainder of the game when:</a:t>
            </a:r>
            <a:r>
              <a:rPr lang="en-US" dirty="0"/>
              <a:t> </a:t>
            </a:r>
            <a:r>
              <a:rPr lang="en-US" u="sng" dirty="0"/>
              <a:t>A designated hitter may be used in one of the two scenarios:</a:t>
            </a:r>
          </a:p>
          <a:p>
            <a:r>
              <a:rPr lang="en-US" dirty="0" err="1"/>
              <a:t>a</a:t>
            </a:r>
            <a:r>
              <a:rPr lang="en-US" strike="sngStrike" dirty="0" err="1"/>
              <a:t>.The</a:t>
            </a:r>
            <a:r>
              <a:rPr lang="en-US" strike="sngStrike" dirty="0"/>
              <a:t> defensive player, or any previous defensive player for whom the designated hitter batted, subsequently bats, pinch-hits, or pinch-runs for the designated hitter; or </a:t>
            </a:r>
          </a:p>
          <a:p>
            <a:r>
              <a:rPr lang="en-US" dirty="0"/>
              <a:t>a. </a:t>
            </a:r>
            <a:r>
              <a:rPr lang="en-US" u="sng" dirty="0"/>
              <a:t>The designated hitter may be a tenth starter hitting for any one of the nine starting defensive players.  If the designated hitter (DH) is used in this manner, the role of the DH is terminated for the remainder of the game when:</a:t>
            </a:r>
          </a:p>
          <a:p>
            <a:endParaRPr lang="en-US"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09358EC-8EEE-BF41-9527-06D88261A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138645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u="sng" dirty="0"/>
              <a:t>1.    The defensive player, or any previous defensive player for whom the designated hitter batted, subsequently bats, pinch-hits, or pinch-runs for the designated hitter; or</a:t>
            </a:r>
          </a:p>
          <a:p>
            <a:r>
              <a:rPr lang="en-US" u="sng" dirty="0"/>
              <a:t>2.    The designated hitter or any previous designated hitter assumes a defensive position.</a:t>
            </a:r>
          </a:p>
          <a:p>
            <a:pPr marL="0" indent="0">
              <a:buNone/>
            </a:pPr>
            <a:endParaRPr lang="en-US" dirty="0"/>
          </a:p>
          <a:p>
            <a:pPr marL="0" indent="0">
              <a:buNone/>
            </a:pPr>
            <a:endParaRPr lang="en-US" dirty="0"/>
          </a:p>
          <a:p>
            <a:pPr marL="0" indent="0">
              <a:buNone/>
            </a:pPr>
            <a:endParaRPr lang="en-US" b="1"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A0F9188-7EFD-DD44-80A8-147C6224E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0123563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b="1" dirty="0"/>
              <a:t>Rationale:</a:t>
            </a:r>
          </a:p>
          <a:p>
            <a:pPr marL="0" indent="0">
              <a:buNone/>
            </a:pPr>
            <a:r>
              <a:rPr lang="en-US" dirty="0"/>
              <a:t>This rule change will provide coaches some options to strategize how to keep their better players in the game, to contribute to the offensive output of the team and give another player a chance to participate on defense. In addition, considering the pitch count rules, this change would help pitchers to keep their bat (because they are typically the best hitter) in the game, but can come out of the game to protect their arms from overuse.</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C1EEDFB0-1133-2F44-9CEB-AF5E44018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5818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a:xfrm>
            <a:off x="0" y="3429000"/>
            <a:ext cx="12192000" cy="850899"/>
          </a:xfrm>
        </p:spPr>
        <p:txBody>
          <a:bodyPr/>
          <a:lstStyle/>
          <a:p>
            <a:pPr algn="ctr"/>
            <a:r>
              <a:rPr lang="en-US" sz="6600" dirty="0"/>
              <a:t>Points of emphasis</a:t>
            </a:r>
          </a:p>
        </p:txBody>
      </p:sp>
      <p:pic>
        <p:nvPicPr>
          <p:cNvPr id="4" name="Picture 3">
            <a:extLst>
              <a:ext uri="{FF2B5EF4-FFF2-40B4-BE49-F238E27FC236}">
                <a16:creationId xmlns:a16="http://schemas.microsoft.com/office/drawing/2014/main" id="{C4C9CA86-6C90-104F-89BC-DED8E9CA3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39" y="4570141"/>
            <a:ext cx="2068117" cy="1612865"/>
          </a:xfrm>
          <a:prstGeom prst="rect">
            <a:avLst/>
          </a:prstGeom>
          <a:effectLst>
            <a:glow>
              <a:schemeClr val="accent1"/>
            </a:glow>
            <a:softEdge rad="114300"/>
          </a:effectLst>
        </p:spPr>
      </p:pic>
      <p:sp>
        <p:nvSpPr>
          <p:cNvPr id="5" name="Rectangle 4">
            <a:extLst>
              <a:ext uri="{FF2B5EF4-FFF2-40B4-BE49-F238E27FC236}">
                <a16:creationId xmlns:a16="http://schemas.microsoft.com/office/drawing/2014/main" id="{552A920C-5EAC-6E42-952A-9574FC8D0417}"/>
              </a:ext>
            </a:extLst>
          </p:cNvPr>
          <p:cNvSpPr/>
          <p:nvPr/>
        </p:nvSpPr>
        <p:spPr>
          <a:xfrm>
            <a:off x="4" y="6097239"/>
            <a:ext cx="12192000" cy="584775"/>
          </a:xfrm>
          <a:prstGeom prst="rect">
            <a:avLst/>
          </a:prstGeom>
        </p:spPr>
        <p:txBody>
          <a:bodyPr wrap="square">
            <a:spAutoFit/>
          </a:bodyPr>
          <a:lstStyle/>
          <a:p>
            <a:pPr algn="ct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3200" b="1" dirty="0">
              <a:ln w="0">
                <a:solidFill>
                  <a:schemeClr val="bg1"/>
                </a:solidFill>
              </a:ln>
              <a:solidFill>
                <a:schemeClr val="accent2"/>
              </a:solidFill>
              <a:latin typeface="American Typewriter" charset="0"/>
              <a:ea typeface="American Typewriter" charset="0"/>
              <a:cs typeface="American Typewriter" charset="0"/>
            </a:endParaRPr>
          </a:p>
        </p:txBody>
      </p:sp>
      <p:pic>
        <p:nvPicPr>
          <p:cNvPr id="6" name="Picture 5">
            <a:extLst>
              <a:ext uri="{FF2B5EF4-FFF2-40B4-BE49-F238E27FC236}">
                <a16:creationId xmlns:a16="http://schemas.microsoft.com/office/drawing/2014/main" id="{8A61C1CC-B444-8342-82A0-6BCBA9EA9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6183006"/>
            <a:ext cx="406152" cy="406152"/>
          </a:xfrm>
          <a:prstGeom prst="rect">
            <a:avLst/>
          </a:prstGeom>
        </p:spPr>
      </p:pic>
    </p:spTree>
    <p:extLst>
      <p:ext uri="{BB962C8B-B14F-4D97-AF65-F5344CB8AC3E}">
        <p14:creationId xmlns:p14="http://schemas.microsoft.com/office/powerpoint/2010/main" val="1042680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3A4A-1FC3-45E9-B428-0E6BDCF57E36}"/>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F1765A3-483A-4323-BC40-2FF480BAB2FD}"/>
              </a:ext>
            </a:extLst>
          </p:cNvPr>
          <p:cNvSpPr>
            <a:spLocks noGrp="1"/>
          </p:cNvSpPr>
          <p:nvPr>
            <p:ph type="ftr" sz="quarter" idx="11"/>
          </p:nvPr>
        </p:nvSpPr>
        <p:spPr/>
        <p:txBody>
          <a:bodyPr/>
          <a:lstStyle/>
          <a:p>
            <a:pPr>
              <a:defRPr/>
            </a:pPr>
            <a:r>
              <a:rPr lang="en-US"/>
              <a:t>www.nfhs.org</a:t>
            </a:r>
          </a:p>
        </p:txBody>
      </p:sp>
      <p:pic>
        <p:nvPicPr>
          <p:cNvPr id="10" name="Content Placeholder 9" descr="A screenshot of a cell phone&#10;&#10;Description automatically generated">
            <a:extLst>
              <a:ext uri="{FF2B5EF4-FFF2-40B4-BE49-F238E27FC236}">
                <a16:creationId xmlns:a16="http://schemas.microsoft.com/office/drawing/2014/main" id="{CB87418E-AC09-4BF6-A2DD-47D185A3F3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185" y="2047921"/>
            <a:ext cx="4624564" cy="4338637"/>
          </a:xfrm>
        </p:spPr>
      </p:pic>
      <p:sp>
        <p:nvSpPr>
          <p:cNvPr id="3" name="Rectangle 2">
            <a:extLst>
              <a:ext uri="{FF2B5EF4-FFF2-40B4-BE49-F238E27FC236}">
                <a16:creationId xmlns:a16="http://schemas.microsoft.com/office/drawing/2014/main" id="{45D882DC-538C-4BF4-BC70-608F6EB3200F}"/>
              </a:ext>
            </a:extLst>
          </p:cNvPr>
          <p:cNvSpPr/>
          <p:nvPr/>
        </p:nvSpPr>
        <p:spPr>
          <a:xfrm>
            <a:off x="6177532" y="2968853"/>
            <a:ext cx="5559445" cy="2677656"/>
          </a:xfrm>
          <a:prstGeom prst="rect">
            <a:avLst/>
          </a:prstGeom>
        </p:spPr>
        <p:txBody>
          <a:bodyPr wrap="square">
            <a:spAutoFit/>
          </a:bodyPr>
          <a:lstStyle/>
          <a:p>
            <a:r>
              <a:rPr lang="en-US" sz="2400" dirty="0"/>
              <a:t>There are now two options when using a designated hitter: the standard DH and the player/DH. Teams may also still choose to start the game without using a designated hitter (straight 9). </a:t>
            </a:r>
            <a:r>
              <a:rPr lang="en-US" sz="2400" dirty="0">
                <a:highlight>
                  <a:srgbClr val="FFFF00"/>
                </a:highlight>
              </a:rPr>
              <a:t>All options must be declared prior to the start of the game.</a:t>
            </a:r>
            <a:endParaRPr lang="en-US" sz="3200" dirty="0">
              <a:highlight>
                <a:srgbClr val="FFFF00"/>
              </a:highlight>
              <a:latin typeface="Palatino"/>
            </a:endParaRPr>
          </a:p>
        </p:txBody>
      </p:sp>
      <p:pic>
        <p:nvPicPr>
          <p:cNvPr id="6" name="Picture 5">
            <a:extLst>
              <a:ext uri="{FF2B5EF4-FFF2-40B4-BE49-F238E27FC236}">
                <a16:creationId xmlns:a16="http://schemas.microsoft.com/office/drawing/2014/main" id="{303FF9B6-C877-BA44-B3ED-E0F48707E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7360899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a:xfrm>
            <a:off x="0" y="3429000"/>
            <a:ext cx="12192000" cy="931470"/>
          </a:xfrm>
        </p:spPr>
        <p:txBody>
          <a:bodyPr/>
          <a:lstStyle/>
          <a:p>
            <a:pPr algn="ctr"/>
            <a:r>
              <a:rPr lang="en-US" sz="5400" dirty="0"/>
              <a:t>2020 </a:t>
            </a:r>
            <a:r>
              <a:rPr lang="en-US" sz="5400" dirty="0" err="1"/>
              <a:t>NFhs</a:t>
            </a:r>
            <a:r>
              <a:rPr lang="en-US" sz="5400" dirty="0"/>
              <a:t> baseball rule changes</a:t>
            </a:r>
          </a:p>
        </p:txBody>
      </p:sp>
      <p:pic>
        <p:nvPicPr>
          <p:cNvPr id="4" name="Picture 3">
            <a:extLst>
              <a:ext uri="{FF2B5EF4-FFF2-40B4-BE49-F238E27FC236}">
                <a16:creationId xmlns:a16="http://schemas.microsoft.com/office/drawing/2014/main" id="{9BF19295-FEC0-6744-ACCB-70F0E0804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69" y="4548369"/>
            <a:ext cx="2068117" cy="1612865"/>
          </a:xfrm>
          <a:prstGeom prst="rect">
            <a:avLst/>
          </a:prstGeom>
          <a:effectLst>
            <a:glow>
              <a:schemeClr val="accent1"/>
            </a:glow>
            <a:softEdge rad="114300"/>
          </a:effectLst>
        </p:spPr>
      </p:pic>
      <p:sp>
        <p:nvSpPr>
          <p:cNvPr id="5" name="Rectangle 4">
            <a:extLst>
              <a:ext uri="{FF2B5EF4-FFF2-40B4-BE49-F238E27FC236}">
                <a16:creationId xmlns:a16="http://schemas.microsoft.com/office/drawing/2014/main" id="{E219772F-E5CB-6D42-9D02-4D67454066E3}"/>
              </a:ext>
            </a:extLst>
          </p:cNvPr>
          <p:cNvSpPr/>
          <p:nvPr/>
        </p:nvSpPr>
        <p:spPr>
          <a:xfrm>
            <a:off x="4" y="6097239"/>
            <a:ext cx="12192000" cy="584775"/>
          </a:xfrm>
          <a:prstGeom prst="rect">
            <a:avLst/>
          </a:prstGeom>
        </p:spPr>
        <p:txBody>
          <a:bodyPr wrap="square">
            <a:spAutoFit/>
          </a:bodyPr>
          <a:lstStyle/>
          <a:p>
            <a:pPr algn="ct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3200" b="1" dirty="0">
              <a:ln w="0">
                <a:solidFill>
                  <a:schemeClr val="bg1"/>
                </a:solidFill>
              </a:ln>
              <a:solidFill>
                <a:schemeClr val="accent2"/>
              </a:solidFill>
              <a:latin typeface="American Typewriter" charset="0"/>
              <a:ea typeface="American Typewriter" charset="0"/>
              <a:cs typeface="American Typewriter" charset="0"/>
            </a:endParaRPr>
          </a:p>
        </p:txBody>
      </p:sp>
      <p:pic>
        <p:nvPicPr>
          <p:cNvPr id="6" name="Picture 5">
            <a:extLst>
              <a:ext uri="{FF2B5EF4-FFF2-40B4-BE49-F238E27FC236}">
                <a16:creationId xmlns:a16="http://schemas.microsoft.com/office/drawing/2014/main" id="{60F7AFA0-EACF-064C-A94C-D165C1965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6183006"/>
            <a:ext cx="406152" cy="406152"/>
          </a:xfrm>
          <a:prstGeom prst="rect">
            <a:avLst/>
          </a:prstGeom>
        </p:spPr>
      </p:pic>
    </p:spTree>
    <p:extLst>
      <p:ext uri="{BB962C8B-B14F-4D97-AF65-F5344CB8AC3E}">
        <p14:creationId xmlns:p14="http://schemas.microsoft.com/office/powerpoint/2010/main" val="17818229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318250"/>
            <a:ext cx="4195234" cy="3785652"/>
          </a:xfrm>
          <a:prstGeom prst="rect">
            <a:avLst/>
          </a:prstGeom>
        </p:spPr>
        <p:txBody>
          <a:bodyPr wrap="square">
            <a:spAutoFit/>
          </a:bodyPr>
          <a:lstStyle/>
          <a:p>
            <a:r>
              <a:rPr lang="en-US" sz="2400" dirty="0"/>
              <a:t>The courtesy runner (CR) can never have any function with a designated hitter (DH). When a DH comes to bat, he is a DH (regardless of either lineup option); when at bat, he can never assume a defensive position. As a result, a CR is never a legal substitute for a DH.</a:t>
            </a:r>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pic>
        <p:nvPicPr>
          <p:cNvPr id="6" name="Picture 5">
            <a:extLst>
              <a:ext uri="{FF2B5EF4-FFF2-40B4-BE49-F238E27FC236}">
                <a16:creationId xmlns:a16="http://schemas.microsoft.com/office/drawing/2014/main" id="{159F381E-D60F-DC4A-B558-1D438C229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033947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203950"/>
            <a:ext cx="4195234" cy="4647426"/>
          </a:xfrm>
          <a:prstGeom prst="rect">
            <a:avLst/>
          </a:prstGeom>
        </p:spPr>
        <p:txBody>
          <a:bodyPr wrap="square">
            <a:spAutoFit/>
          </a:bodyPr>
          <a:lstStyle/>
          <a:p>
            <a:r>
              <a:rPr lang="en-US" sz="2400" dirty="0"/>
              <a:t>If the DH is batting for another player, when he bats, he is a DH. As a result, if a runner comes in for him when he gets on base, it is a substitution, and that player is now the DH. If the DH is a Player/DH, he is batting as the DH. A substitution by an offensive player would eliminate the role of the DH.</a:t>
            </a:r>
          </a:p>
          <a:p>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pic>
        <p:nvPicPr>
          <p:cNvPr id="6" name="Picture 5">
            <a:extLst>
              <a:ext uri="{FF2B5EF4-FFF2-40B4-BE49-F238E27FC236}">
                <a16:creationId xmlns:a16="http://schemas.microsoft.com/office/drawing/2014/main" id="{80EF73C6-B317-664F-8B5D-18BF34831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633841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B719-EFBF-4CA7-9797-8E0F237F67DE}"/>
              </a:ext>
            </a:extLst>
          </p:cNvPr>
          <p:cNvSpPr>
            <a:spLocks noGrp="1"/>
          </p:cNvSpPr>
          <p:nvPr>
            <p:ph type="title"/>
          </p:nvPr>
        </p:nvSpPr>
        <p:spPr/>
        <p:txBody>
          <a:bodyPr/>
          <a:lstStyle/>
          <a:p>
            <a:r>
              <a:rPr lang="en-US" dirty="0"/>
              <a:t>Game-ending procedures</a:t>
            </a:r>
          </a:p>
        </p:txBody>
      </p:sp>
      <p:pic>
        <p:nvPicPr>
          <p:cNvPr id="6" name="Content Placeholder 5" descr="A screenshot of a cell phone&#10;&#10;Description automatically generated">
            <a:extLst>
              <a:ext uri="{FF2B5EF4-FFF2-40B4-BE49-F238E27FC236}">
                <a16:creationId xmlns:a16="http://schemas.microsoft.com/office/drawing/2014/main" id="{2E37E6ED-81DA-4A8A-B12C-777E1A5B01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74357" y="2114078"/>
            <a:ext cx="6836064" cy="2629843"/>
          </a:xfrm>
        </p:spPr>
      </p:pic>
      <p:sp>
        <p:nvSpPr>
          <p:cNvPr id="4" name="Footer Placeholder 3">
            <a:extLst>
              <a:ext uri="{FF2B5EF4-FFF2-40B4-BE49-F238E27FC236}">
                <a16:creationId xmlns:a16="http://schemas.microsoft.com/office/drawing/2014/main" id="{B0CB98E5-BB8D-4425-A1BC-99106306EE6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0074DF8-D84A-434E-8EE9-5E2EFCD2E72F}"/>
              </a:ext>
            </a:extLst>
          </p:cNvPr>
          <p:cNvSpPr/>
          <p:nvPr/>
        </p:nvSpPr>
        <p:spPr>
          <a:xfrm>
            <a:off x="1513901" y="4870376"/>
            <a:ext cx="10453733" cy="1477328"/>
          </a:xfrm>
          <a:prstGeom prst="rect">
            <a:avLst/>
          </a:prstGeom>
        </p:spPr>
        <p:txBody>
          <a:bodyPr wrap="square">
            <a:spAutoFit/>
          </a:bodyPr>
          <a:lstStyle/>
          <a:p>
            <a:r>
              <a:rPr lang="en-US" dirty="0"/>
              <a:t>A state association may adopt game-ending procedures that determine how games are ended, including suspended games. However, if a state does not adopt game-ending procedures, by mutual agreement of the opposing coaches and the umpire-in-chief, any remaining play may be shortened or the game terminated. If a state association has adopted game-ending procedures, only those game-ending procedures may be used, unless the opposing coaches wish to terminate the game (4-2-4).</a:t>
            </a:r>
          </a:p>
        </p:txBody>
      </p:sp>
      <p:pic>
        <p:nvPicPr>
          <p:cNvPr id="7" name="Picture 6">
            <a:extLst>
              <a:ext uri="{FF2B5EF4-FFF2-40B4-BE49-F238E27FC236}">
                <a16:creationId xmlns:a16="http://schemas.microsoft.com/office/drawing/2014/main" id="{37641879-C97F-0042-B7B0-C0AF59BF1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3838825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8A72-0102-4DFB-AC89-14EC9426F0C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7434A198-D335-47C5-9592-4E7A2DA9B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253" y="2041390"/>
            <a:ext cx="6842985" cy="4338637"/>
          </a:xfrm>
        </p:spPr>
      </p:pic>
      <p:sp>
        <p:nvSpPr>
          <p:cNvPr id="4" name="Footer Placeholder 3">
            <a:extLst>
              <a:ext uri="{FF2B5EF4-FFF2-40B4-BE49-F238E27FC236}">
                <a16:creationId xmlns:a16="http://schemas.microsoft.com/office/drawing/2014/main" id="{9C76F9C1-41B1-44D9-A2F7-625CF2766FE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449B9639-3A16-4091-A78F-C3138653E8FB}"/>
              </a:ext>
            </a:extLst>
          </p:cNvPr>
          <p:cNvSpPr/>
          <p:nvPr/>
        </p:nvSpPr>
        <p:spPr>
          <a:xfrm>
            <a:off x="8336133" y="2369957"/>
            <a:ext cx="3652668" cy="3785652"/>
          </a:xfrm>
          <a:prstGeom prst="rect">
            <a:avLst/>
          </a:prstGeom>
        </p:spPr>
        <p:txBody>
          <a:bodyPr wrap="square">
            <a:spAutoFit/>
          </a:bodyPr>
          <a:lstStyle/>
          <a:p>
            <a:r>
              <a:rPr lang="en-US" sz="2400" dirty="0"/>
              <a:t>Runners are never required to slide, but if a runner elects to slide at any base, it must be legal. </a:t>
            </a:r>
            <a:r>
              <a:rPr lang="en-US" sz="2400" dirty="0">
                <a:highlight>
                  <a:srgbClr val="FFFF00"/>
                </a:highlight>
              </a:rPr>
              <a:t>A legal slide can either be feet first or head first. If a runner slides feet first, at least one leg and buttock shall be on the ground. </a:t>
            </a:r>
          </a:p>
        </p:txBody>
      </p:sp>
      <p:pic>
        <p:nvPicPr>
          <p:cNvPr id="7" name="Picture 6">
            <a:extLst>
              <a:ext uri="{FF2B5EF4-FFF2-40B4-BE49-F238E27FC236}">
                <a16:creationId xmlns:a16="http://schemas.microsoft.com/office/drawing/2014/main" id="{C2F28ECD-071E-8848-BF06-98568A11E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78997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33E1-EFC9-4074-B9FE-3CCD2D3C4F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92D882B7-1AA2-48C4-BB74-68A29799B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143" y="1993900"/>
            <a:ext cx="6875458" cy="4338637"/>
          </a:xfrm>
        </p:spPr>
      </p:pic>
      <p:sp>
        <p:nvSpPr>
          <p:cNvPr id="4" name="Footer Placeholder 3">
            <a:extLst>
              <a:ext uri="{FF2B5EF4-FFF2-40B4-BE49-F238E27FC236}">
                <a16:creationId xmlns:a16="http://schemas.microsoft.com/office/drawing/2014/main" id="{E401FFB6-8F47-4472-9A08-18B02C6DCB87}"/>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2A649C1-5FB3-4ADC-BC16-5AFD70E76F3F}"/>
              </a:ext>
            </a:extLst>
          </p:cNvPr>
          <p:cNvSpPr/>
          <p:nvPr/>
        </p:nvSpPr>
        <p:spPr>
          <a:xfrm>
            <a:off x="8372049" y="3612769"/>
            <a:ext cx="3595585" cy="830997"/>
          </a:xfrm>
          <a:prstGeom prst="rect">
            <a:avLst/>
          </a:prstGeom>
        </p:spPr>
        <p:txBody>
          <a:bodyPr wrap="square">
            <a:spAutoFit/>
          </a:bodyPr>
          <a:lstStyle/>
          <a:p>
            <a:r>
              <a:rPr lang="en-US" sz="2400" dirty="0"/>
              <a:t>Runners may not pop-up into the fielder.</a:t>
            </a:r>
            <a:endParaRPr lang="en-US" sz="3200" dirty="0"/>
          </a:p>
        </p:txBody>
      </p:sp>
      <p:pic>
        <p:nvPicPr>
          <p:cNvPr id="7" name="Picture 6">
            <a:extLst>
              <a:ext uri="{FF2B5EF4-FFF2-40B4-BE49-F238E27FC236}">
                <a16:creationId xmlns:a16="http://schemas.microsoft.com/office/drawing/2014/main" id="{C145CB3F-FAA1-EA42-8B9E-19C80F89A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1742769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4D00-A6E8-4A8D-B0CF-B30FCD1B87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00D69152-4F95-4879-9E74-7BBC48A68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000" y="2047921"/>
            <a:ext cx="6825620" cy="4338637"/>
          </a:xfrm>
        </p:spPr>
      </p:pic>
      <p:sp>
        <p:nvSpPr>
          <p:cNvPr id="4" name="Footer Placeholder 3">
            <a:extLst>
              <a:ext uri="{FF2B5EF4-FFF2-40B4-BE49-F238E27FC236}">
                <a16:creationId xmlns:a16="http://schemas.microsoft.com/office/drawing/2014/main" id="{91E532D7-96E2-4B2C-95BC-F9F4D7E2302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8D76787D-3F3C-4534-806A-2752DD0BC202}"/>
              </a:ext>
            </a:extLst>
          </p:cNvPr>
          <p:cNvSpPr/>
          <p:nvPr/>
        </p:nvSpPr>
        <p:spPr>
          <a:xfrm>
            <a:off x="8343361" y="3429000"/>
            <a:ext cx="3480582" cy="1200329"/>
          </a:xfrm>
          <a:prstGeom prst="rect">
            <a:avLst/>
          </a:prstGeom>
        </p:spPr>
        <p:txBody>
          <a:bodyPr wrap="square">
            <a:spAutoFit/>
          </a:bodyPr>
          <a:lstStyle/>
          <a:p>
            <a:r>
              <a:rPr lang="en-US" sz="2400" dirty="0"/>
              <a:t>Runners may not have a leg raised higher than the fielder’s knee.</a:t>
            </a:r>
          </a:p>
        </p:txBody>
      </p:sp>
      <p:pic>
        <p:nvPicPr>
          <p:cNvPr id="7" name="Picture 6">
            <a:extLst>
              <a:ext uri="{FF2B5EF4-FFF2-40B4-BE49-F238E27FC236}">
                <a16:creationId xmlns:a16="http://schemas.microsoft.com/office/drawing/2014/main" id="{D7F80544-FE08-4B4A-98DB-3206C8737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5381720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A88C-9FD0-4637-840D-E1331ADD90A1}"/>
              </a:ext>
            </a:extLst>
          </p:cNvPr>
          <p:cNvSpPr>
            <a:spLocks noGrp="1"/>
          </p:cNvSpPr>
          <p:nvPr>
            <p:ph type="title"/>
          </p:nvPr>
        </p:nvSpPr>
        <p:spPr/>
        <p:txBody>
          <a:bodyPr/>
          <a:lstStyle/>
          <a:p>
            <a:r>
              <a:rPr lang="en-US" dirty="0"/>
              <a:t>Force-play slide rule</a:t>
            </a:r>
          </a:p>
        </p:txBody>
      </p:sp>
      <p:pic>
        <p:nvPicPr>
          <p:cNvPr id="6" name="Content Placeholder 5" descr="A picture containing text, book&#10;&#10;Description automatically generated">
            <a:extLst>
              <a:ext uri="{FF2B5EF4-FFF2-40B4-BE49-F238E27FC236}">
                <a16:creationId xmlns:a16="http://schemas.microsoft.com/office/drawing/2014/main" id="{33A83E6E-2667-4A54-BF5B-F77B6FC95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189" y="1993900"/>
            <a:ext cx="4958442" cy="4338637"/>
          </a:xfrm>
        </p:spPr>
      </p:pic>
      <p:sp>
        <p:nvSpPr>
          <p:cNvPr id="4" name="Footer Placeholder 3">
            <a:extLst>
              <a:ext uri="{FF2B5EF4-FFF2-40B4-BE49-F238E27FC236}">
                <a16:creationId xmlns:a16="http://schemas.microsoft.com/office/drawing/2014/main" id="{BA4B08C7-64D5-4EAA-B05D-744B09C6C54D}"/>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9F4FEB5D-AC47-4884-B8EE-BD196E6AFFBA}"/>
              </a:ext>
            </a:extLst>
          </p:cNvPr>
          <p:cNvSpPr/>
          <p:nvPr/>
        </p:nvSpPr>
        <p:spPr>
          <a:xfrm>
            <a:off x="6622742" y="3712001"/>
            <a:ext cx="5282214" cy="830997"/>
          </a:xfrm>
          <a:prstGeom prst="rect">
            <a:avLst/>
          </a:prstGeom>
        </p:spPr>
        <p:txBody>
          <a:bodyPr wrap="square">
            <a:spAutoFit/>
          </a:bodyPr>
          <a:lstStyle/>
          <a:p>
            <a:r>
              <a:rPr lang="en-US" sz="2400" dirty="0"/>
              <a:t>Except at home plate, runners may not slide through or beyond the base.</a:t>
            </a:r>
          </a:p>
        </p:txBody>
      </p:sp>
      <p:pic>
        <p:nvPicPr>
          <p:cNvPr id="7" name="Picture 6">
            <a:extLst>
              <a:ext uri="{FF2B5EF4-FFF2-40B4-BE49-F238E27FC236}">
                <a16:creationId xmlns:a16="http://schemas.microsoft.com/office/drawing/2014/main" id="{C20B8C46-D4D9-754E-9F2B-AF7176248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2173920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A09E-DDCE-4FEA-93E5-1CB71E0EB96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4DF87382-360F-4BD1-9B81-A4AEA82B7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46" y="2041389"/>
            <a:ext cx="5437925" cy="4338637"/>
          </a:xfrm>
        </p:spPr>
      </p:pic>
      <p:sp>
        <p:nvSpPr>
          <p:cNvPr id="4" name="Footer Placeholder 3">
            <a:extLst>
              <a:ext uri="{FF2B5EF4-FFF2-40B4-BE49-F238E27FC236}">
                <a16:creationId xmlns:a16="http://schemas.microsoft.com/office/drawing/2014/main" id="{8B90DE4E-3094-4E4F-8F2F-CF7315856C6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CFD06FF9-9676-41E2-8090-02D6670CDE84}"/>
              </a:ext>
            </a:extLst>
          </p:cNvPr>
          <p:cNvSpPr/>
          <p:nvPr/>
        </p:nvSpPr>
        <p:spPr>
          <a:xfrm>
            <a:off x="7068970" y="2973337"/>
            <a:ext cx="4740677" cy="2308324"/>
          </a:xfrm>
          <a:prstGeom prst="rect">
            <a:avLst/>
          </a:prstGeom>
        </p:spPr>
        <p:txBody>
          <a:bodyPr wrap="square">
            <a:spAutoFit/>
          </a:bodyPr>
          <a:lstStyle/>
          <a:p>
            <a:r>
              <a:rPr lang="en-US" sz="2400" dirty="0"/>
              <a:t>Runners may not slide away from a base in the direction of the fielder. But </a:t>
            </a:r>
            <a:r>
              <a:rPr lang="en-US" sz="2400" dirty="0">
                <a:highlight>
                  <a:srgbClr val="FFFF00"/>
                </a:highlight>
              </a:rPr>
              <a:t>a runner may slide in a direction away from a fielder to avoid making contact or altering the play of the fielder.</a:t>
            </a:r>
          </a:p>
        </p:txBody>
      </p:sp>
      <p:pic>
        <p:nvPicPr>
          <p:cNvPr id="7" name="Picture 6">
            <a:extLst>
              <a:ext uri="{FF2B5EF4-FFF2-40B4-BE49-F238E27FC236}">
                <a16:creationId xmlns:a16="http://schemas.microsoft.com/office/drawing/2014/main" id="{66AC1AFE-1E2F-0B43-BE2A-1775F12C5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3977780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186-ED09-4D54-8C0E-6BD79C6ECD31}"/>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C9FF86F1-4CF5-4182-9A34-E8E661FD1D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516" y="1993900"/>
            <a:ext cx="6881397" cy="4338637"/>
          </a:xfrm>
        </p:spPr>
      </p:pic>
      <p:sp>
        <p:nvSpPr>
          <p:cNvPr id="4" name="Footer Placeholder 3">
            <a:extLst>
              <a:ext uri="{FF2B5EF4-FFF2-40B4-BE49-F238E27FC236}">
                <a16:creationId xmlns:a16="http://schemas.microsoft.com/office/drawing/2014/main" id="{3D9C3253-068E-4B22-9493-0467684A565A}"/>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5C1BB6E7-3D6D-4FC9-8717-11B3182FAE3D}"/>
              </a:ext>
            </a:extLst>
          </p:cNvPr>
          <p:cNvSpPr/>
          <p:nvPr/>
        </p:nvSpPr>
        <p:spPr>
          <a:xfrm>
            <a:off x="8300621" y="2270392"/>
            <a:ext cx="3688180" cy="3416320"/>
          </a:xfrm>
          <a:prstGeom prst="rect">
            <a:avLst/>
          </a:prstGeom>
        </p:spPr>
        <p:txBody>
          <a:bodyPr wrap="square">
            <a:spAutoFit/>
          </a:bodyPr>
          <a:lstStyle/>
          <a:p>
            <a:r>
              <a:rPr lang="en-US" sz="2400" dirty="0"/>
              <a:t>The runner is out when he illegally slides. On a force play, the runner is also guilty of interference. The batter-runner is also declared out and </a:t>
            </a:r>
            <a:r>
              <a:rPr lang="en-US" sz="2400" dirty="0">
                <a:highlight>
                  <a:srgbClr val="FFFF00"/>
                </a:highlight>
              </a:rPr>
              <a:t>all other runners must return to the base occupied at the time of the pitch.</a:t>
            </a:r>
            <a:endParaRPr lang="en-US" sz="3200" dirty="0">
              <a:highlight>
                <a:srgbClr val="FFFF00"/>
              </a:highlight>
            </a:endParaRPr>
          </a:p>
        </p:txBody>
      </p:sp>
      <p:pic>
        <p:nvPicPr>
          <p:cNvPr id="7" name="Picture 6">
            <a:extLst>
              <a:ext uri="{FF2B5EF4-FFF2-40B4-BE49-F238E27FC236}">
                <a16:creationId xmlns:a16="http://schemas.microsoft.com/office/drawing/2014/main" id="{AEC684D2-EB05-2D43-B7E5-1728051D7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72989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720F-6B3D-40B8-A883-8A2B05B1C59C}"/>
              </a:ext>
            </a:extLst>
          </p:cNvPr>
          <p:cNvSpPr>
            <a:spLocks noGrp="1"/>
          </p:cNvSpPr>
          <p:nvPr>
            <p:ph type="title"/>
          </p:nvPr>
        </p:nvSpPr>
        <p:spPr/>
        <p:txBody>
          <a:bodyPr/>
          <a:lstStyle/>
          <a:p>
            <a:r>
              <a:rPr lang="en-US" dirty="0"/>
              <a:t>COMPLIANT BASEBALL</a:t>
            </a:r>
          </a:p>
        </p:txBody>
      </p:sp>
      <p:pic>
        <p:nvPicPr>
          <p:cNvPr id="6" name="Content Placeholder 5" descr="A picture containing baseball&#10;&#10;Description automatically generated">
            <a:extLst>
              <a:ext uri="{FF2B5EF4-FFF2-40B4-BE49-F238E27FC236}">
                <a16:creationId xmlns:a16="http://schemas.microsoft.com/office/drawing/2014/main" id="{7A89015F-D2AD-4C0F-9229-6AF605A995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0445" y="2047921"/>
            <a:ext cx="4724293" cy="4338637"/>
          </a:xfrm>
        </p:spPr>
      </p:pic>
      <p:sp>
        <p:nvSpPr>
          <p:cNvPr id="4" name="Footer Placeholder 3">
            <a:extLst>
              <a:ext uri="{FF2B5EF4-FFF2-40B4-BE49-F238E27FC236}">
                <a16:creationId xmlns:a16="http://schemas.microsoft.com/office/drawing/2014/main" id="{9D80D442-4ADA-467F-973B-76E98500AA03}"/>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C7FD884-6E3D-49F6-B8AC-852D35571C1E}"/>
              </a:ext>
            </a:extLst>
          </p:cNvPr>
          <p:cNvSpPr/>
          <p:nvPr/>
        </p:nvSpPr>
        <p:spPr>
          <a:xfrm>
            <a:off x="6287230" y="3617074"/>
            <a:ext cx="5175428" cy="2308324"/>
          </a:xfrm>
          <a:prstGeom prst="rect">
            <a:avLst/>
          </a:prstGeom>
        </p:spPr>
        <p:txBody>
          <a:bodyPr wrap="square">
            <a:spAutoFit/>
          </a:bodyPr>
          <a:lstStyle/>
          <a:p>
            <a:r>
              <a:rPr lang="en-US" sz="2400" dirty="0"/>
              <a:t>The ball shall meet the current NOCSAE standard for baseball effective January 1, 2020. </a:t>
            </a:r>
            <a:r>
              <a:rPr lang="en-US" sz="2400" dirty="0">
                <a:highlight>
                  <a:srgbClr val="FFFF00"/>
                </a:highlight>
              </a:rPr>
              <a:t>The NFHS authentication mark and the NOCSAE mark shall both be visible on the ball.</a:t>
            </a:r>
          </a:p>
        </p:txBody>
      </p:sp>
      <p:pic>
        <p:nvPicPr>
          <p:cNvPr id="7" name="Picture 6">
            <a:extLst>
              <a:ext uri="{FF2B5EF4-FFF2-40B4-BE49-F238E27FC236}">
                <a16:creationId xmlns:a16="http://schemas.microsoft.com/office/drawing/2014/main" id="{57AD4A70-F7A7-624E-9E2A-59C917180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013940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19295-FEC0-6744-ACCB-70F0E0804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23" y="140080"/>
            <a:ext cx="2519861" cy="1965167"/>
          </a:xfrm>
          <a:prstGeom prst="rect">
            <a:avLst/>
          </a:prstGeom>
          <a:effectLst>
            <a:glow>
              <a:schemeClr val="accent1"/>
            </a:glow>
            <a:softEdge rad="114300"/>
          </a:effectLst>
        </p:spPr>
      </p:pic>
      <p:sp>
        <p:nvSpPr>
          <p:cNvPr id="5" name="Rectangle 4">
            <a:extLst>
              <a:ext uri="{FF2B5EF4-FFF2-40B4-BE49-F238E27FC236}">
                <a16:creationId xmlns:a16="http://schemas.microsoft.com/office/drawing/2014/main" id="{E219772F-E5CB-6D42-9D02-4D67454066E3}"/>
              </a:ext>
            </a:extLst>
          </p:cNvPr>
          <p:cNvSpPr/>
          <p:nvPr/>
        </p:nvSpPr>
        <p:spPr>
          <a:xfrm>
            <a:off x="4" y="6097239"/>
            <a:ext cx="12192000" cy="584775"/>
          </a:xfrm>
          <a:prstGeom prst="rect">
            <a:avLst/>
          </a:prstGeom>
        </p:spPr>
        <p:txBody>
          <a:bodyPr wrap="square">
            <a:spAutoFit/>
          </a:bodyPr>
          <a:lstStyle/>
          <a:p>
            <a:pPr algn="ct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3200" b="1" dirty="0">
              <a:ln w="0">
                <a:solidFill>
                  <a:schemeClr val="bg1"/>
                </a:solidFill>
              </a:ln>
              <a:solidFill>
                <a:schemeClr val="accent2"/>
              </a:solidFill>
              <a:latin typeface="American Typewriter" charset="0"/>
              <a:ea typeface="American Typewriter" charset="0"/>
              <a:cs typeface="American Typewriter" charset="0"/>
            </a:endParaRPr>
          </a:p>
        </p:txBody>
      </p:sp>
      <p:pic>
        <p:nvPicPr>
          <p:cNvPr id="6" name="Picture 5">
            <a:extLst>
              <a:ext uri="{FF2B5EF4-FFF2-40B4-BE49-F238E27FC236}">
                <a16:creationId xmlns:a16="http://schemas.microsoft.com/office/drawing/2014/main" id="{60F7AFA0-EACF-064C-A94C-D165C1965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6183006"/>
            <a:ext cx="406152" cy="406152"/>
          </a:xfrm>
          <a:prstGeom prst="rect">
            <a:avLst/>
          </a:prstGeom>
        </p:spPr>
      </p:pic>
      <p:sp>
        <p:nvSpPr>
          <p:cNvPr id="8" name="TextBox 7">
            <a:extLst>
              <a:ext uri="{FF2B5EF4-FFF2-40B4-BE49-F238E27FC236}">
                <a16:creationId xmlns:a16="http://schemas.microsoft.com/office/drawing/2014/main" id="{34819BE5-C3FC-6D4D-A74D-A46CAEC72B2A}"/>
              </a:ext>
            </a:extLst>
          </p:cNvPr>
          <p:cNvSpPr txBox="1"/>
          <p:nvPr/>
        </p:nvSpPr>
        <p:spPr>
          <a:xfrm>
            <a:off x="3095133" y="1839433"/>
            <a:ext cx="5964865" cy="923330"/>
          </a:xfrm>
          <a:prstGeom prst="rect">
            <a:avLst/>
          </a:prstGeom>
          <a:noFill/>
        </p:spPr>
        <p:txBody>
          <a:bodyPr wrap="square" rtlCol="0">
            <a:spAutoFit/>
          </a:bodyPr>
          <a:lstStyle/>
          <a:p>
            <a:pPr algn="ctr"/>
            <a:r>
              <a:rPr lang="en-US" sz="5400" b="1" u="sng" dirty="0">
                <a:ln>
                  <a:solidFill>
                    <a:schemeClr val="bg2">
                      <a:lumMod val="10000"/>
                    </a:schemeClr>
                  </a:solidFill>
                </a:ln>
                <a:solidFill>
                  <a:schemeClr val="bg1"/>
                </a:solidFill>
                <a:latin typeface="Calibri" panose="020F0502020204030204" pitchFamily="34" charset="0"/>
                <a:cs typeface="Calibri" panose="020F0502020204030204" pitchFamily="34" charset="0"/>
              </a:rPr>
              <a:t>ANNOUNCEMENT</a:t>
            </a:r>
            <a:endParaRPr lang="en-US" sz="5400" u="sng" dirty="0">
              <a:ln>
                <a:solidFill>
                  <a:schemeClr val="bg2">
                    <a:lumMod val="10000"/>
                  </a:schemeClr>
                </a:solidFill>
              </a:ln>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EB52F97-CFF7-2746-9263-F94F5673D812}"/>
              </a:ext>
            </a:extLst>
          </p:cNvPr>
          <p:cNvSpPr txBox="1"/>
          <p:nvPr/>
        </p:nvSpPr>
        <p:spPr>
          <a:xfrm>
            <a:off x="1" y="3044459"/>
            <a:ext cx="12192000" cy="1077218"/>
          </a:xfrm>
          <a:prstGeom prst="rect">
            <a:avLst/>
          </a:prstGeom>
          <a:noFill/>
        </p:spPr>
        <p:txBody>
          <a:bodyPr wrap="square" rtlCol="0">
            <a:spAutoFit/>
          </a:bodyPr>
          <a:lstStyle/>
          <a:p>
            <a:pPr algn="ctr"/>
            <a:r>
              <a:rPr lang="en-US" sz="3200" dirty="0">
                <a:solidFill>
                  <a:schemeClr val="bg1"/>
                </a:solidFill>
                <a:latin typeface="Garamond" panose="02020404030301010803" pitchFamily="18" charset="0"/>
                <a:cs typeface="Calibri" panose="020F0502020204030204" pitchFamily="34" charset="0"/>
              </a:rPr>
              <a:t>2020 Study Guide is now available for completion online</a:t>
            </a:r>
          </a:p>
          <a:p>
            <a:pPr algn="ctr"/>
            <a:r>
              <a:rPr lang="en-US" sz="3200" dirty="0">
                <a:solidFill>
                  <a:schemeClr val="bg1"/>
                </a:solidFill>
                <a:latin typeface="Garamond" panose="02020404030301010803" pitchFamily="18" charset="0"/>
                <a:cs typeface="Calibri" panose="020F0502020204030204" pitchFamily="34" charset="0"/>
              </a:rPr>
              <a:t>CBUA website:  </a:t>
            </a:r>
            <a:r>
              <a:rPr lang="en-US" sz="3200" dirty="0">
                <a:solidFill>
                  <a:schemeClr val="accent1">
                    <a:lumMod val="60000"/>
                    <a:lumOff val="40000"/>
                  </a:schemeClr>
                </a:solidFill>
                <a:latin typeface="Garamond" panose="02020404030301010803"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https://cbuaump.org</a:t>
            </a:r>
            <a:r>
              <a:rPr lang="en-US" sz="3200" dirty="0">
                <a:solidFill>
                  <a:schemeClr val="accent1">
                    <a:lumMod val="60000"/>
                    <a:lumOff val="40000"/>
                  </a:schemeClr>
                </a:solidFill>
                <a:latin typeface="Garamond" panose="02020404030301010803" pitchFamily="18" charset="0"/>
                <a:cs typeface="Calibri" panose="020F0502020204030204" pitchFamily="34" charset="0"/>
              </a:rPr>
              <a:t> </a:t>
            </a:r>
          </a:p>
        </p:txBody>
      </p:sp>
      <p:sp>
        <p:nvSpPr>
          <p:cNvPr id="11" name="TextBox 10">
            <a:extLst>
              <a:ext uri="{FF2B5EF4-FFF2-40B4-BE49-F238E27FC236}">
                <a16:creationId xmlns:a16="http://schemas.microsoft.com/office/drawing/2014/main" id="{BD2091D6-9EC5-8542-804E-C685A549109B}"/>
              </a:ext>
            </a:extLst>
          </p:cNvPr>
          <p:cNvSpPr txBox="1"/>
          <p:nvPr/>
        </p:nvSpPr>
        <p:spPr>
          <a:xfrm>
            <a:off x="3540" y="4717315"/>
            <a:ext cx="12192000" cy="1077218"/>
          </a:xfrm>
          <a:prstGeom prst="rect">
            <a:avLst/>
          </a:prstGeom>
          <a:noFill/>
        </p:spPr>
        <p:txBody>
          <a:bodyPr wrap="square" rtlCol="0">
            <a:spAutoFit/>
          </a:bodyPr>
          <a:lstStyle/>
          <a:p>
            <a:pPr algn="ctr"/>
            <a:r>
              <a:rPr lang="en-US" sz="3200" dirty="0">
                <a:solidFill>
                  <a:schemeClr val="bg1"/>
                </a:solidFill>
                <a:latin typeface="Garamond" panose="02020404030301010803" pitchFamily="18" charset="0"/>
                <a:cs typeface="Calibri" panose="020F0502020204030204" pitchFamily="34" charset="0"/>
              </a:rPr>
              <a:t>Study Guide window closes</a:t>
            </a:r>
          </a:p>
          <a:p>
            <a:pPr algn="ctr"/>
            <a:r>
              <a:rPr lang="en-US" sz="3200" dirty="0">
                <a:solidFill>
                  <a:schemeClr val="bg1"/>
                </a:solidFill>
                <a:latin typeface="Garamond" panose="02020404030301010803" pitchFamily="18" charset="0"/>
                <a:cs typeface="Calibri" panose="020F0502020204030204" pitchFamily="34" charset="0"/>
              </a:rPr>
              <a:t>Sunday February 9, 2020 11:59pm PST (23:59)</a:t>
            </a:r>
            <a:endParaRPr lang="en-US" sz="3200" dirty="0">
              <a:solidFill>
                <a:schemeClr val="accent1">
                  <a:lumMod val="60000"/>
                  <a:lumOff val="40000"/>
                </a:schemeClr>
              </a:solidFill>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697774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FA3D-E7BE-431A-8E91-8530C933BC7F}"/>
              </a:ext>
            </a:extLst>
          </p:cNvPr>
          <p:cNvSpPr>
            <a:spLocks noGrp="1"/>
          </p:cNvSpPr>
          <p:nvPr>
            <p:ph type="title"/>
          </p:nvPr>
        </p:nvSpPr>
        <p:spPr/>
        <p:txBody>
          <a:bodyPr/>
          <a:lstStyle/>
          <a:p>
            <a:r>
              <a:rPr lang="en-US" dirty="0"/>
              <a:t>Baseballs</a:t>
            </a:r>
            <a:br>
              <a:rPr lang="en-US" dirty="0"/>
            </a:br>
            <a:r>
              <a:rPr lang="en-US" dirty="0"/>
              <a:t>Rule 1-3-1</a:t>
            </a:r>
          </a:p>
        </p:txBody>
      </p:sp>
      <p:sp>
        <p:nvSpPr>
          <p:cNvPr id="3" name="Content Placeholder 2">
            <a:extLst>
              <a:ext uri="{FF2B5EF4-FFF2-40B4-BE49-F238E27FC236}">
                <a16:creationId xmlns:a16="http://schemas.microsoft.com/office/drawing/2014/main" id="{9A24368C-896D-4690-B435-A6558C342DC8}"/>
              </a:ext>
            </a:extLst>
          </p:cNvPr>
          <p:cNvSpPr>
            <a:spLocks noGrp="1"/>
          </p:cNvSpPr>
          <p:nvPr>
            <p:ph idx="1"/>
          </p:nvPr>
        </p:nvSpPr>
        <p:spPr/>
        <p:txBody>
          <a:bodyPr/>
          <a:lstStyle/>
          <a:p>
            <a:r>
              <a:rPr lang="en-US" u="sng" dirty="0">
                <a:highlight>
                  <a:srgbClr val="FFFF00"/>
                </a:highlight>
              </a:rPr>
              <a:t>Effective January 1, 2020 </a:t>
            </a:r>
            <a:r>
              <a:rPr lang="en-US" dirty="0">
                <a:highlight>
                  <a:srgbClr val="FFFF00"/>
                </a:highlight>
              </a:rPr>
              <a:t>the SEI/NOCSAE mark is required </a:t>
            </a:r>
            <a:r>
              <a:rPr lang="en-US" dirty="0"/>
              <a:t>on all baseballs that meet the NOCSAE standard that will be used in high school competition.</a:t>
            </a:r>
          </a:p>
          <a:p>
            <a:r>
              <a:rPr lang="en-US" dirty="0"/>
              <a:t>Baseballs shall have the </a:t>
            </a:r>
            <a:r>
              <a:rPr lang="en-US" dirty="0">
                <a:highlight>
                  <a:srgbClr val="FFFF00"/>
                </a:highlight>
              </a:rPr>
              <a:t>SEI/NOCSAE mark along with the NFHS Authenticating Mark.</a:t>
            </a:r>
          </a:p>
          <a:p>
            <a:pPr marL="0" indent="0">
              <a:buNone/>
            </a:pPr>
            <a:r>
              <a:rPr lang="en-US" b="1" dirty="0"/>
              <a:t> </a:t>
            </a:r>
          </a:p>
          <a:p>
            <a:r>
              <a:rPr lang="en-US" b="1" dirty="0"/>
              <a:t>Rationale:</a:t>
            </a:r>
          </a:p>
          <a:p>
            <a:pPr marL="0" indent="0">
              <a:buNone/>
            </a:pPr>
            <a:r>
              <a:rPr lang="en-US" dirty="0">
                <a:solidFill>
                  <a:srgbClr val="000000"/>
                </a:solidFill>
              </a:rPr>
              <a:t>To maintain a consistent and uniform standard for high school competition. To ensure that every baseball manufactured meets the same level of quality and playability. </a:t>
            </a:r>
          </a:p>
          <a:p>
            <a:endParaRPr lang="en-US" dirty="0"/>
          </a:p>
          <a:p>
            <a:endParaRPr lang="en-US" dirty="0"/>
          </a:p>
        </p:txBody>
      </p:sp>
      <p:sp>
        <p:nvSpPr>
          <p:cNvPr id="4" name="Footer Placeholder 3">
            <a:extLst>
              <a:ext uri="{FF2B5EF4-FFF2-40B4-BE49-F238E27FC236}">
                <a16:creationId xmlns:a16="http://schemas.microsoft.com/office/drawing/2014/main" id="{8CC9643F-B6BF-46B9-8B94-F98DED7290E2}"/>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3B167538-F7CE-5F48-B6D2-1E6272A80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3982840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91A9-847B-4652-A286-147AA9972D8D}"/>
              </a:ext>
            </a:extLst>
          </p:cNvPr>
          <p:cNvSpPr>
            <a:spLocks noGrp="1"/>
          </p:cNvSpPr>
          <p:nvPr>
            <p:ph type="title"/>
          </p:nvPr>
        </p:nvSpPr>
        <p:spPr/>
        <p:txBody>
          <a:bodyPr/>
          <a:lstStyle/>
          <a:p>
            <a:r>
              <a:rPr lang="en-US" sz="3600" dirty="0"/>
              <a:t>COMPLIANT BODY AND CHEST PROTECTOR</a:t>
            </a:r>
          </a:p>
        </p:txBody>
      </p:sp>
      <p:sp>
        <p:nvSpPr>
          <p:cNvPr id="4" name="Footer Placeholder 3">
            <a:extLst>
              <a:ext uri="{FF2B5EF4-FFF2-40B4-BE49-F238E27FC236}">
                <a16:creationId xmlns:a16="http://schemas.microsoft.com/office/drawing/2014/main" id="{4E01A920-83A2-47A7-AF6B-062CDB55DC2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1943BE3D-7A47-4A36-9925-5157BB4EDC10}"/>
              </a:ext>
            </a:extLst>
          </p:cNvPr>
          <p:cNvSpPr/>
          <p:nvPr/>
        </p:nvSpPr>
        <p:spPr>
          <a:xfrm>
            <a:off x="9793491" y="2656250"/>
            <a:ext cx="2195310" cy="2246769"/>
          </a:xfrm>
          <a:prstGeom prst="rect">
            <a:avLst/>
          </a:prstGeom>
        </p:spPr>
        <p:txBody>
          <a:bodyPr wrap="square">
            <a:spAutoFit/>
          </a:bodyPr>
          <a:lstStyle/>
          <a:p>
            <a:r>
              <a:rPr lang="en-US" sz="2000" dirty="0"/>
              <a:t>The catcher’s body/chest protector shall meet the NOCSAE standard effective Jan. 1, 2020.</a:t>
            </a:r>
          </a:p>
        </p:txBody>
      </p:sp>
      <p:pic>
        <p:nvPicPr>
          <p:cNvPr id="9" name="Content Placeholder 8" descr="A picture containing drawing&#10;&#10;Description automatically generated">
            <a:extLst>
              <a:ext uri="{FF2B5EF4-FFF2-40B4-BE49-F238E27FC236}">
                <a16:creationId xmlns:a16="http://schemas.microsoft.com/office/drawing/2014/main" id="{B860C8EF-66CF-4C2E-B2BD-33C0CC1A4A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7708" y="2054452"/>
            <a:ext cx="8644405" cy="4338637"/>
          </a:xfrm>
        </p:spPr>
      </p:pic>
      <p:pic>
        <p:nvPicPr>
          <p:cNvPr id="6" name="Picture 5">
            <a:extLst>
              <a:ext uri="{FF2B5EF4-FFF2-40B4-BE49-F238E27FC236}">
                <a16:creationId xmlns:a16="http://schemas.microsoft.com/office/drawing/2014/main" id="{90B99C4E-54CF-F642-A42C-0D9257D20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791349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E60-D2C2-4CA3-8353-8D647A8B7FB4}"/>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58BF370C-F0B2-49A0-912C-C105A0869B81}"/>
              </a:ext>
            </a:extLst>
          </p:cNvPr>
          <p:cNvSpPr>
            <a:spLocks noGrp="1"/>
          </p:cNvSpPr>
          <p:nvPr>
            <p:ph idx="1"/>
          </p:nvPr>
        </p:nvSpPr>
        <p:spPr/>
        <p:txBody>
          <a:bodyPr/>
          <a:lstStyle/>
          <a:p>
            <a:r>
              <a:rPr lang="en-US" dirty="0"/>
              <a:t>The catcher shall wear, in addition to a head protector, a mask with a throat protector, body/chest protector that meets the NOCSAE standard at the time of manufacture (Effective January 1, 2020), protective cup (male only), and baseball protective shin guards. The SEI/NOCSAE mark is required on all body/chest protectors that meets the NOCSAE standard at the time of manufacture that will be used in high school competition.</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9A560428-8506-4F3C-AB32-9CBE18EE5546}"/>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AA071AB-65C4-D141-8BFC-2F8B9672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7036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48B6-411E-4C70-8695-8BA7F77F4B3E}"/>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47BA4219-CA6A-4498-BE44-641D5A3756FC}"/>
              </a:ext>
            </a:extLst>
          </p:cNvPr>
          <p:cNvSpPr>
            <a:spLocks noGrp="1"/>
          </p:cNvSpPr>
          <p:nvPr>
            <p:ph idx="1"/>
          </p:nvPr>
        </p:nvSpPr>
        <p:spPr/>
        <p:txBody>
          <a:bodyPr/>
          <a:lstStyle/>
          <a:p>
            <a:r>
              <a:rPr lang="en-US" b="1" dirty="0"/>
              <a:t>Rationale:</a:t>
            </a:r>
            <a:r>
              <a:rPr lang="en-US" dirty="0"/>
              <a:t> </a:t>
            </a:r>
          </a:p>
          <a:p>
            <a:pPr marL="0" indent="0">
              <a:buNone/>
            </a:pPr>
            <a:r>
              <a:rPr lang="en-US" dirty="0"/>
              <a:t>A SEI/NOCSAE standard has been developed to protect the heart and the cardiac silhouette from commotio cordis. The NOCSAE standard could be included in a product that is either a separate device/apparel or a device constructed into a traditional chest protector. This proposal is recommended and endorsed by the NFHS Sports Medicine Advisory Committee (SMAC) to minimize risk. </a:t>
            </a:r>
            <a:r>
              <a:rPr lang="en-US" u="sng" dirty="0"/>
              <a:t>The catcher has to wear either a  chest protector that meets the NOCSAE standard or a body protector that meets the NOCSAE standard underneath a traditional chest protector. </a:t>
            </a:r>
            <a:r>
              <a:rPr lang="en-US" u="sng" dirty="0">
                <a:highlight>
                  <a:srgbClr val="FFFF00"/>
                </a:highlight>
              </a:rPr>
              <a:t>It is the responsibility of the coach to verify that his/her players are properly equipped and in uniform</a:t>
            </a:r>
            <a:r>
              <a:rPr lang="en-US" u="sng" dirty="0"/>
              <a:t>.</a:t>
            </a:r>
          </a:p>
          <a:p>
            <a:pPr marL="0" indent="0">
              <a:buNone/>
            </a:pPr>
            <a:endParaRPr lang="en-US" dirty="0"/>
          </a:p>
        </p:txBody>
      </p:sp>
      <p:sp>
        <p:nvSpPr>
          <p:cNvPr id="4" name="Footer Placeholder 3">
            <a:extLst>
              <a:ext uri="{FF2B5EF4-FFF2-40B4-BE49-F238E27FC236}">
                <a16:creationId xmlns:a16="http://schemas.microsoft.com/office/drawing/2014/main" id="{A8CBB4FB-13E3-400A-B637-AD19F5B8DEF3}"/>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D1E7D07C-4CE7-DD41-AFD2-600619871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3575302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A390-4FE0-4ECD-9D7E-FD897A574B9D}"/>
              </a:ext>
            </a:extLst>
          </p:cNvPr>
          <p:cNvSpPr>
            <a:spLocks noGrp="1"/>
          </p:cNvSpPr>
          <p:nvPr>
            <p:ph type="title"/>
          </p:nvPr>
        </p:nvSpPr>
        <p:spPr/>
        <p:txBody>
          <a:bodyPr/>
          <a:lstStyle/>
          <a:p>
            <a:r>
              <a:rPr lang="en-US" dirty="0"/>
              <a:t>COMPLIANCE OF PLAYER EQUIPMENT</a:t>
            </a:r>
          </a:p>
        </p:txBody>
      </p:sp>
      <p:sp>
        <p:nvSpPr>
          <p:cNvPr id="4" name="Footer Placeholder 3">
            <a:extLst>
              <a:ext uri="{FF2B5EF4-FFF2-40B4-BE49-F238E27FC236}">
                <a16:creationId xmlns:a16="http://schemas.microsoft.com/office/drawing/2014/main" id="{94AC44A4-6B15-43E9-BF62-C0C5933BAFA0}"/>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A6D7E6A-080F-4012-AA9D-E076B9C53441}"/>
              </a:ext>
            </a:extLst>
          </p:cNvPr>
          <p:cNvSpPr/>
          <p:nvPr/>
        </p:nvSpPr>
        <p:spPr>
          <a:xfrm>
            <a:off x="8016535" y="2251319"/>
            <a:ext cx="3852909" cy="3785652"/>
          </a:xfrm>
          <a:prstGeom prst="rect">
            <a:avLst/>
          </a:prstGeom>
        </p:spPr>
        <p:txBody>
          <a:bodyPr wrap="square">
            <a:spAutoFit/>
          </a:bodyPr>
          <a:lstStyle/>
          <a:p>
            <a:r>
              <a:rPr lang="en-US" sz="2400" dirty="0"/>
              <a:t>A face mask/guard specifically designed for a particular helmet model may be attached after manufacture, provided that procedure is approved by the manufacturer and meets the SEI/NOCSAE standard at the time of manufacture.</a:t>
            </a:r>
          </a:p>
        </p:txBody>
      </p:sp>
      <p:pic>
        <p:nvPicPr>
          <p:cNvPr id="9" name="Content Placeholder 8" descr="A close up of a logo&#10;&#10;Description automatically generated">
            <a:extLst>
              <a:ext uri="{FF2B5EF4-FFF2-40B4-BE49-F238E27FC236}">
                <a16:creationId xmlns:a16="http://schemas.microsoft.com/office/drawing/2014/main" id="{82BC2D58-9E12-44BE-A243-9DAF83FEB0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0939" y="1993900"/>
            <a:ext cx="6412918" cy="4338637"/>
          </a:xfrm>
        </p:spPr>
      </p:pic>
      <p:pic>
        <p:nvPicPr>
          <p:cNvPr id="6" name="Picture 5">
            <a:extLst>
              <a:ext uri="{FF2B5EF4-FFF2-40B4-BE49-F238E27FC236}">
                <a16:creationId xmlns:a16="http://schemas.microsoft.com/office/drawing/2014/main" id="{4ECFA9C9-F566-6E4C-B5C7-E974E6699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7581469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2C69-DC9D-40AC-BD40-DB42CE6EB681}"/>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EFE4DFC3-5395-431F-AD88-CBD95A9EC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847" y="2026557"/>
            <a:ext cx="5958840" cy="4338637"/>
          </a:xfrm>
        </p:spPr>
      </p:pic>
      <p:sp>
        <p:nvSpPr>
          <p:cNvPr id="4" name="Footer Placeholder 3">
            <a:extLst>
              <a:ext uri="{FF2B5EF4-FFF2-40B4-BE49-F238E27FC236}">
                <a16:creationId xmlns:a16="http://schemas.microsoft.com/office/drawing/2014/main" id="{0432FAC4-FAE9-44DB-9812-ACED54596149}"/>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9AFF976F-592E-41F4-AEC1-A80B40BEB0E4}"/>
              </a:ext>
            </a:extLst>
          </p:cNvPr>
          <p:cNvSpPr/>
          <p:nvPr/>
        </p:nvSpPr>
        <p:spPr>
          <a:xfrm>
            <a:off x="7702140" y="2604005"/>
            <a:ext cx="3950562" cy="3046989"/>
          </a:xfrm>
          <a:prstGeom prst="rect">
            <a:avLst/>
          </a:prstGeom>
        </p:spPr>
        <p:txBody>
          <a:bodyPr wrap="square">
            <a:spAutoFit/>
          </a:bodyPr>
          <a:lstStyle/>
          <a:p>
            <a:r>
              <a:rPr lang="en-US" sz="2400" dirty="0"/>
              <a:t>The windup is one of two legal pitching positions. For the windup, the pitcher’s non-pivot foot shall be in any position on or behind a line extending through the front edge of the pitcher’s plate.</a:t>
            </a:r>
          </a:p>
        </p:txBody>
      </p:sp>
      <p:pic>
        <p:nvPicPr>
          <p:cNvPr id="7" name="Picture 6">
            <a:extLst>
              <a:ext uri="{FF2B5EF4-FFF2-40B4-BE49-F238E27FC236}">
                <a16:creationId xmlns:a16="http://schemas.microsoft.com/office/drawing/2014/main" id="{9CDB8B87-6BA1-744D-80A5-D2BDAA8AC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062129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0580-1E15-4FEC-A2C5-32F28747A663}"/>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42D4F0F3-D325-4D89-B886-3BA2FF1EE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571" y="2020026"/>
            <a:ext cx="5741448" cy="4338637"/>
          </a:xfrm>
        </p:spPr>
      </p:pic>
      <p:sp>
        <p:nvSpPr>
          <p:cNvPr id="4" name="Footer Placeholder 3">
            <a:extLst>
              <a:ext uri="{FF2B5EF4-FFF2-40B4-BE49-F238E27FC236}">
                <a16:creationId xmlns:a16="http://schemas.microsoft.com/office/drawing/2014/main" id="{67CC6D5A-35E9-44B6-A093-A409E253C8D3}"/>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D1E3C55-B5F4-4412-A571-377FEADE63DE}"/>
              </a:ext>
            </a:extLst>
          </p:cNvPr>
          <p:cNvSpPr/>
          <p:nvPr/>
        </p:nvSpPr>
        <p:spPr>
          <a:xfrm>
            <a:off x="7400298" y="2234673"/>
            <a:ext cx="4447713" cy="3785652"/>
          </a:xfrm>
          <a:prstGeom prst="rect">
            <a:avLst/>
          </a:prstGeom>
        </p:spPr>
        <p:txBody>
          <a:bodyPr wrap="square">
            <a:spAutoFit/>
          </a:bodyPr>
          <a:lstStyle/>
          <a:p>
            <a:r>
              <a:rPr lang="en-US" sz="2400" dirty="0"/>
              <a:t>The set is one of two legal pitching positions. For the set position, a pitcher shall stand with his entire non-pivot foot in front of a line extending through the front edge of the pitcher’s plate and with his  pivot foot in contact with or directly in front of and parallel to the pitcher’s plate.</a:t>
            </a:r>
          </a:p>
        </p:txBody>
      </p:sp>
      <p:pic>
        <p:nvPicPr>
          <p:cNvPr id="7" name="Picture 6">
            <a:extLst>
              <a:ext uri="{FF2B5EF4-FFF2-40B4-BE49-F238E27FC236}">
                <a16:creationId xmlns:a16="http://schemas.microsoft.com/office/drawing/2014/main" id="{AA035F47-E787-BA45-8412-47738EAE9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10898758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8909-D389-4E54-82FC-5B4D5B0E3CF9}"/>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F139F586-BF63-4278-8E38-755E8AD724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0408" y="1993900"/>
            <a:ext cx="5681648" cy="4338637"/>
          </a:xfrm>
        </p:spPr>
      </p:pic>
      <p:sp>
        <p:nvSpPr>
          <p:cNvPr id="4" name="Footer Placeholder 3">
            <a:extLst>
              <a:ext uri="{FF2B5EF4-FFF2-40B4-BE49-F238E27FC236}">
                <a16:creationId xmlns:a16="http://schemas.microsoft.com/office/drawing/2014/main" id="{53542248-CAF8-4DFA-A299-F81D55FB744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F48C537-3016-42F7-99BE-E08DE749EA10}"/>
              </a:ext>
            </a:extLst>
          </p:cNvPr>
          <p:cNvSpPr/>
          <p:nvPr/>
        </p:nvSpPr>
        <p:spPr>
          <a:xfrm>
            <a:off x="7372651" y="2604005"/>
            <a:ext cx="4474346" cy="3046988"/>
          </a:xfrm>
          <a:prstGeom prst="rect">
            <a:avLst/>
          </a:prstGeom>
        </p:spPr>
        <p:txBody>
          <a:bodyPr wrap="square">
            <a:spAutoFit/>
          </a:bodyPr>
          <a:lstStyle/>
          <a:p>
            <a:r>
              <a:rPr lang="en-US" sz="2400" dirty="0"/>
              <a:t>Pitchers are no longer required to have their entire pivot foot in contact with the pitcher’s plate. This recognizes that many mounds are such that it is problematic for the pitcher to have his entire pivot foot in contact with the pitcher’s plate.</a:t>
            </a:r>
          </a:p>
        </p:txBody>
      </p:sp>
      <p:pic>
        <p:nvPicPr>
          <p:cNvPr id="7" name="Picture 6" descr="A drawing of a cartoon character&#10;&#10;Description automatically generated">
            <a:extLst>
              <a:ext uri="{FF2B5EF4-FFF2-40B4-BE49-F238E27FC236}">
                <a16:creationId xmlns:a16="http://schemas.microsoft.com/office/drawing/2014/main" id="{D8B52784-49B4-B54B-BFAF-36319DB951CD}"/>
              </a:ext>
            </a:extLst>
          </p:cNvPr>
          <p:cNvPicPr>
            <a:picLocks noChangeAspect="1"/>
          </p:cNvPicPr>
          <p:nvPr/>
        </p:nvPicPr>
        <p:blipFill rotWithShape="1">
          <a:blip r:embed="rId4">
            <a:extLst>
              <a:ext uri="{28A0092B-C50C-407E-A947-70E740481C1C}">
                <a14:useLocalDpi xmlns:a14="http://schemas.microsoft.com/office/drawing/2010/main" val="0"/>
              </a:ext>
            </a:extLst>
          </a:blip>
          <a:srcRect r="53790"/>
          <a:stretch/>
        </p:blipFill>
        <p:spPr>
          <a:xfrm>
            <a:off x="4637911" y="3773503"/>
            <a:ext cx="380404" cy="865118"/>
          </a:xfrm>
          <a:prstGeom prst="rect">
            <a:avLst/>
          </a:prstGeom>
        </p:spPr>
      </p:pic>
      <p:pic>
        <p:nvPicPr>
          <p:cNvPr id="8" name="Picture 7">
            <a:extLst>
              <a:ext uri="{FF2B5EF4-FFF2-40B4-BE49-F238E27FC236}">
                <a16:creationId xmlns:a16="http://schemas.microsoft.com/office/drawing/2014/main" id="{4E28C35F-0487-5F4B-A369-E2161B5E9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561157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DECE-87F1-4739-AD27-CF42721D570F}"/>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52CFF6FA-F2BE-42D5-9DC4-740244811B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949" y="2090103"/>
            <a:ext cx="5711360" cy="4338637"/>
          </a:xfrm>
        </p:spPr>
      </p:pic>
      <p:sp>
        <p:nvSpPr>
          <p:cNvPr id="4" name="Footer Placeholder 3">
            <a:extLst>
              <a:ext uri="{FF2B5EF4-FFF2-40B4-BE49-F238E27FC236}">
                <a16:creationId xmlns:a16="http://schemas.microsoft.com/office/drawing/2014/main" id="{15DA7D0A-01C5-41F8-AF69-C986348CB0D1}"/>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010C55CF-6409-44D2-8432-74C4B5B3975D}"/>
              </a:ext>
            </a:extLst>
          </p:cNvPr>
          <p:cNvSpPr/>
          <p:nvPr/>
        </p:nvSpPr>
        <p:spPr>
          <a:xfrm>
            <a:off x="7490217" y="3342669"/>
            <a:ext cx="4367815" cy="1569660"/>
          </a:xfrm>
          <a:prstGeom prst="rect">
            <a:avLst/>
          </a:prstGeom>
        </p:spPr>
        <p:txBody>
          <a:bodyPr wrap="square">
            <a:spAutoFit/>
          </a:bodyPr>
          <a:lstStyle/>
          <a:p>
            <a:r>
              <a:rPr lang="en-US" sz="2400" dirty="0"/>
              <a:t>The so-called hybrid stance is illegal as it does not meet the requirements of either the windup or set positions.</a:t>
            </a:r>
          </a:p>
        </p:txBody>
      </p:sp>
      <p:pic>
        <p:nvPicPr>
          <p:cNvPr id="8" name="Picture 7">
            <a:extLst>
              <a:ext uri="{FF2B5EF4-FFF2-40B4-BE49-F238E27FC236}">
                <a16:creationId xmlns:a16="http://schemas.microsoft.com/office/drawing/2014/main" id="{12DECBD4-670A-7341-A5C5-D399B3BE9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pic>
        <p:nvPicPr>
          <p:cNvPr id="9" name="Picture 8" descr="A drawing of a cartoon character&#10;&#10;Description automatically generated">
            <a:extLst>
              <a:ext uri="{FF2B5EF4-FFF2-40B4-BE49-F238E27FC236}">
                <a16:creationId xmlns:a16="http://schemas.microsoft.com/office/drawing/2014/main" id="{3395C1B6-4103-4143-B632-9505C162536C}"/>
              </a:ext>
            </a:extLst>
          </p:cNvPr>
          <p:cNvPicPr>
            <a:picLocks noChangeAspect="1"/>
          </p:cNvPicPr>
          <p:nvPr/>
        </p:nvPicPr>
        <p:blipFill rotWithShape="1">
          <a:blip r:embed="rId5">
            <a:extLst>
              <a:ext uri="{28A0092B-C50C-407E-A947-70E740481C1C}">
                <a14:useLocalDpi xmlns:a14="http://schemas.microsoft.com/office/drawing/2010/main" val="0"/>
              </a:ext>
            </a:extLst>
          </a:blip>
          <a:srcRect r="55401"/>
          <a:stretch/>
        </p:blipFill>
        <p:spPr>
          <a:xfrm rot="16350980">
            <a:off x="4843241" y="4941223"/>
            <a:ext cx="460697" cy="1056629"/>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670B7E6F-BD79-E745-B400-8A0127FECA78}"/>
              </a:ext>
            </a:extLst>
          </p:cNvPr>
          <p:cNvPicPr>
            <a:picLocks noChangeAspect="1"/>
          </p:cNvPicPr>
          <p:nvPr/>
        </p:nvPicPr>
        <p:blipFill rotWithShape="1">
          <a:blip r:embed="rId5">
            <a:extLst>
              <a:ext uri="{28A0092B-C50C-407E-A947-70E740481C1C}">
                <a14:useLocalDpi xmlns:a14="http://schemas.microsoft.com/office/drawing/2010/main" val="0"/>
              </a:ext>
            </a:extLst>
          </a:blip>
          <a:srcRect l="45781"/>
          <a:stretch/>
        </p:blipFill>
        <p:spPr>
          <a:xfrm rot="16200000">
            <a:off x="4924841" y="3731108"/>
            <a:ext cx="560062" cy="1056629"/>
          </a:xfrm>
          <a:prstGeom prst="rect">
            <a:avLst/>
          </a:prstGeom>
        </p:spPr>
      </p:pic>
    </p:spTree>
    <p:extLst>
      <p:ext uri="{BB962C8B-B14F-4D97-AF65-F5344CB8AC3E}">
        <p14:creationId xmlns:p14="http://schemas.microsoft.com/office/powerpoint/2010/main" val="18290290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6611-5052-40D8-BA47-F0BEA2EEEED3}"/>
              </a:ext>
            </a:extLst>
          </p:cNvPr>
          <p:cNvSpPr>
            <a:spLocks noGrp="1"/>
          </p:cNvSpPr>
          <p:nvPr>
            <p:ph type="title"/>
          </p:nvPr>
        </p:nvSpPr>
        <p:spPr/>
        <p:txBody>
          <a:bodyPr/>
          <a:lstStyle/>
          <a:p>
            <a:r>
              <a:rPr lang="en-US" dirty="0"/>
              <a:t>ENFORCEMENT OF </a:t>
            </a:r>
            <a:r>
              <a:rPr lang="en-US" dirty="0" err="1"/>
              <a:t>nfhs</a:t>
            </a:r>
            <a:r>
              <a:rPr lang="en-US" dirty="0"/>
              <a:t> JEWELRY RULE</a:t>
            </a:r>
          </a:p>
        </p:txBody>
      </p:sp>
      <p:pic>
        <p:nvPicPr>
          <p:cNvPr id="6" name="Content Placeholder 5">
            <a:extLst>
              <a:ext uri="{FF2B5EF4-FFF2-40B4-BE49-F238E27FC236}">
                <a16:creationId xmlns:a16="http://schemas.microsoft.com/office/drawing/2014/main" id="{45674DD2-00AB-4460-AD4A-5E3394378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538" y="2034859"/>
            <a:ext cx="5436815" cy="4338637"/>
          </a:xfrm>
        </p:spPr>
      </p:pic>
      <p:sp>
        <p:nvSpPr>
          <p:cNvPr id="4" name="Footer Placeholder 3">
            <a:extLst>
              <a:ext uri="{FF2B5EF4-FFF2-40B4-BE49-F238E27FC236}">
                <a16:creationId xmlns:a16="http://schemas.microsoft.com/office/drawing/2014/main" id="{9C678478-0F70-487B-ADB8-6EF0DF88CE76}"/>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474CA55-45EE-48C7-BEE7-5E4824A7D38E}"/>
              </a:ext>
            </a:extLst>
          </p:cNvPr>
          <p:cNvSpPr/>
          <p:nvPr/>
        </p:nvSpPr>
        <p:spPr>
          <a:xfrm>
            <a:off x="7102136" y="2655344"/>
            <a:ext cx="4865498" cy="2677656"/>
          </a:xfrm>
          <a:prstGeom prst="rect">
            <a:avLst/>
          </a:prstGeom>
        </p:spPr>
        <p:txBody>
          <a:bodyPr wrap="square">
            <a:spAutoFit/>
          </a:bodyPr>
          <a:lstStyle/>
          <a:p>
            <a:r>
              <a:rPr lang="en-US" sz="2400" dirty="0"/>
              <a:t>Jewelry, including necklaces, bracelets and earrings, shall not be worn except for religious or medical medals. A religious medal must be taped and worn under the uniform. A medical alert must be taped and may be visible.</a:t>
            </a:r>
          </a:p>
        </p:txBody>
      </p:sp>
      <p:pic>
        <p:nvPicPr>
          <p:cNvPr id="7" name="Picture 6">
            <a:extLst>
              <a:ext uri="{FF2B5EF4-FFF2-40B4-BE49-F238E27FC236}">
                <a16:creationId xmlns:a16="http://schemas.microsoft.com/office/drawing/2014/main" id="{9634E10D-174F-944F-B76A-2434ED247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447896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19295-FEC0-6744-ACCB-70F0E0804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23" y="140080"/>
            <a:ext cx="2519861" cy="1965167"/>
          </a:xfrm>
          <a:prstGeom prst="rect">
            <a:avLst/>
          </a:prstGeom>
          <a:effectLst>
            <a:glow>
              <a:schemeClr val="accent1"/>
            </a:glow>
            <a:softEdge rad="114300"/>
          </a:effectLst>
        </p:spPr>
      </p:pic>
      <p:sp>
        <p:nvSpPr>
          <p:cNvPr id="5" name="Rectangle 4">
            <a:extLst>
              <a:ext uri="{FF2B5EF4-FFF2-40B4-BE49-F238E27FC236}">
                <a16:creationId xmlns:a16="http://schemas.microsoft.com/office/drawing/2014/main" id="{E219772F-E5CB-6D42-9D02-4D67454066E3}"/>
              </a:ext>
            </a:extLst>
          </p:cNvPr>
          <p:cNvSpPr/>
          <p:nvPr/>
        </p:nvSpPr>
        <p:spPr>
          <a:xfrm>
            <a:off x="4" y="6097239"/>
            <a:ext cx="12192000" cy="584775"/>
          </a:xfrm>
          <a:prstGeom prst="rect">
            <a:avLst/>
          </a:prstGeom>
        </p:spPr>
        <p:txBody>
          <a:bodyPr wrap="square">
            <a:spAutoFit/>
          </a:bodyPr>
          <a:lstStyle/>
          <a:p>
            <a:pPr algn="ct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3200" b="1" dirty="0">
              <a:ln w="0">
                <a:solidFill>
                  <a:schemeClr val="bg1"/>
                </a:solidFill>
              </a:ln>
              <a:solidFill>
                <a:schemeClr val="accent2"/>
              </a:solidFill>
              <a:latin typeface="American Typewriter" charset="0"/>
              <a:ea typeface="American Typewriter" charset="0"/>
              <a:cs typeface="American Typewriter" charset="0"/>
            </a:endParaRPr>
          </a:p>
        </p:txBody>
      </p:sp>
      <p:pic>
        <p:nvPicPr>
          <p:cNvPr id="6" name="Picture 5">
            <a:extLst>
              <a:ext uri="{FF2B5EF4-FFF2-40B4-BE49-F238E27FC236}">
                <a16:creationId xmlns:a16="http://schemas.microsoft.com/office/drawing/2014/main" id="{60F7AFA0-EACF-064C-A94C-D165C1965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6183006"/>
            <a:ext cx="406152" cy="406152"/>
          </a:xfrm>
          <a:prstGeom prst="rect">
            <a:avLst/>
          </a:prstGeom>
        </p:spPr>
      </p:pic>
      <p:sp>
        <p:nvSpPr>
          <p:cNvPr id="8" name="TextBox 7">
            <a:extLst>
              <a:ext uri="{FF2B5EF4-FFF2-40B4-BE49-F238E27FC236}">
                <a16:creationId xmlns:a16="http://schemas.microsoft.com/office/drawing/2014/main" id="{34819BE5-C3FC-6D4D-A74D-A46CAEC72B2A}"/>
              </a:ext>
            </a:extLst>
          </p:cNvPr>
          <p:cNvSpPr txBox="1"/>
          <p:nvPr/>
        </p:nvSpPr>
        <p:spPr>
          <a:xfrm>
            <a:off x="3105769" y="1839433"/>
            <a:ext cx="5964865" cy="923330"/>
          </a:xfrm>
          <a:prstGeom prst="rect">
            <a:avLst/>
          </a:prstGeom>
          <a:noFill/>
        </p:spPr>
        <p:txBody>
          <a:bodyPr wrap="square" rtlCol="0">
            <a:spAutoFit/>
          </a:bodyPr>
          <a:lstStyle/>
          <a:p>
            <a:pPr algn="ctr"/>
            <a:r>
              <a:rPr lang="en-US" sz="5400" b="1" u="sng" dirty="0">
                <a:ln>
                  <a:solidFill>
                    <a:schemeClr val="bg2">
                      <a:lumMod val="10000"/>
                    </a:schemeClr>
                  </a:solidFill>
                </a:ln>
                <a:solidFill>
                  <a:schemeClr val="bg1"/>
                </a:solidFill>
                <a:latin typeface="Calibri" panose="020F0502020204030204" pitchFamily="34" charset="0"/>
                <a:cs typeface="Calibri" panose="020F0502020204030204" pitchFamily="34" charset="0"/>
              </a:rPr>
              <a:t>ANNOUNCEMENT</a:t>
            </a:r>
            <a:endParaRPr lang="en-US" sz="5400" u="sng" dirty="0">
              <a:ln>
                <a:solidFill>
                  <a:schemeClr val="bg2">
                    <a:lumMod val="10000"/>
                  </a:schemeClr>
                </a:solidFill>
              </a:ln>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EB52F97-CFF7-2746-9263-F94F5673D812}"/>
              </a:ext>
            </a:extLst>
          </p:cNvPr>
          <p:cNvSpPr txBox="1"/>
          <p:nvPr/>
        </p:nvSpPr>
        <p:spPr>
          <a:xfrm>
            <a:off x="1" y="3044459"/>
            <a:ext cx="12192000" cy="1077218"/>
          </a:xfrm>
          <a:prstGeom prst="rect">
            <a:avLst/>
          </a:prstGeom>
          <a:noFill/>
        </p:spPr>
        <p:txBody>
          <a:bodyPr wrap="square" rtlCol="0">
            <a:spAutoFit/>
          </a:bodyPr>
          <a:lstStyle/>
          <a:p>
            <a:pPr algn="ctr"/>
            <a:r>
              <a:rPr lang="en-US" sz="3200" dirty="0">
                <a:solidFill>
                  <a:schemeClr val="bg1"/>
                </a:solidFill>
                <a:latin typeface="Garamond" panose="02020404030301010803" pitchFamily="18" charset="0"/>
                <a:cs typeface="Calibri" panose="020F0502020204030204" pitchFamily="34" charset="0"/>
              </a:rPr>
              <a:t>2020 Certification Exam window will open Monday February 10, 2020</a:t>
            </a:r>
          </a:p>
          <a:p>
            <a:pPr algn="ctr"/>
            <a:r>
              <a:rPr lang="en-US" sz="3200" dirty="0">
                <a:solidFill>
                  <a:schemeClr val="bg1"/>
                </a:solidFill>
                <a:latin typeface="Garamond" panose="02020404030301010803" pitchFamily="18" charset="0"/>
                <a:cs typeface="Calibri" panose="020F0502020204030204" pitchFamily="34" charset="0"/>
              </a:rPr>
              <a:t>It will close on Sunday March 1, 2020 11:59pm PST (23:59)</a:t>
            </a:r>
            <a:endParaRPr lang="en-US" sz="3200" dirty="0">
              <a:solidFill>
                <a:schemeClr val="accent1">
                  <a:lumMod val="60000"/>
                  <a:lumOff val="40000"/>
                </a:schemeClr>
              </a:solidFill>
              <a:latin typeface="Garamond" panose="02020404030301010803" pitchFamily="18" charset="0"/>
              <a:cs typeface="Calibri" panose="020F0502020204030204" pitchFamily="34" charset="0"/>
            </a:endParaRPr>
          </a:p>
        </p:txBody>
      </p:sp>
      <p:sp>
        <p:nvSpPr>
          <p:cNvPr id="11" name="TextBox 10">
            <a:extLst>
              <a:ext uri="{FF2B5EF4-FFF2-40B4-BE49-F238E27FC236}">
                <a16:creationId xmlns:a16="http://schemas.microsoft.com/office/drawing/2014/main" id="{BD2091D6-9EC5-8542-804E-C685A549109B}"/>
              </a:ext>
            </a:extLst>
          </p:cNvPr>
          <p:cNvSpPr txBox="1"/>
          <p:nvPr/>
        </p:nvSpPr>
        <p:spPr>
          <a:xfrm>
            <a:off x="3540" y="4717315"/>
            <a:ext cx="12192000" cy="1077218"/>
          </a:xfrm>
          <a:prstGeom prst="rect">
            <a:avLst/>
          </a:prstGeom>
          <a:noFill/>
        </p:spPr>
        <p:txBody>
          <a:bodyPr wrap="square" rtlCol="0">
            <a:spAutoFit/>
          </a:bodyPr>
          <a:lstStyle/>
          <a:p>
            <a:pPr algn="ctr"/>
            <a:r>
              <a:rPr lang="en-US" sz="3200" dirty="0">
                <a:solidFill>
                  <a:schemeClr val="bg1"/>
                </a:solidFill>
                <a:latin typeface="Garamond" panose="02020404030301010803" pitchFamily="18" charset="0"/>
                <a:cs typeface="Calibri" panose="020F0502020204030204" pitchFamily="34" charset="0"/>
              </a:rPr>
              <a:t>Passing grade of 85% MUST be achieved</a:t>
            </a:r>
          </a:p>
          <a:p>
            <a:pPr algn="ctr"/>
            <a:r>
              <a:rPr lang="en-US" sz="3200" dirty="0">
                <a:solidFill>
                  <a:schemeClr val="bg1"/>
                </a:solidFill>
                <a:latin typeface="Garamond" panose="02020404030301010803" pitchFamily="18" charset="0"/>
                <a:cs typeface="Calibri" panose="020F0502020204030204" pitchFamily="34" charset="0"/>
              </a:rPr>
              <a:t>Test may be taken multiple times</a:t>
            </a:r>
            <a:endParaRPr lang="en-US" sz="3200" dirty="0">
              <a:solidFill>
                <a:schemeClr val="accent1">
                  <a:lumMod val="60000"/>
                  <a:lumOff val="40000"/>
                </a:schemeClr>
              </a:solidFill>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020734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a:xfrm>
            <a:off x="0" y="3133272"/>
            <a:ext cx="12192000" cy="1362075"/>
          </a:xfrm>
        </p:spPr>
        <p:txBody>
          <a:bodyPr/>
          <a:lstStyle/>
          <a:p>
            <a:pPr algn="ctr"/>
            <a:r>
              <a:rPr lang="en-US" sz="5400" dirty="0"/>
              <a:t>Thank you and have </a:t>
            </a:r>
            <a:br>
              <a:rPr lang="en-US" sz="5400" dirty="0"/>
            </a:br>
            <a:r>
              <a:rPr lang="en-US" sz="5400" dirty="0"/>
              <a:t>a great Baseball season!</a:t>
            </a:r>
          </a:p>
        </p:txBody>
      </p:sp>
      <p:pic>
        <p:nvPicPr>
          <p:cNvPr id="4" name="Picture 3">
            <a:extLst>
              <a:ext uri="{FF2B5EF4-FFF2-40B4-BE49-F238E27FC236}">
                <a16:creationId xmlns:a16="http://schemas.microsoft.com/office/drawing/2014/main" id="{1FBC60FC-59F0-D04B-B573-110165B2D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6183006"/>
            <a:ext cx="406152" cy="406152"/>
          </a:xfrm>
          <a:prstGeom prst="rect">
            <a:avLst/>
          </a:prstGeom>
        </p:spPr>
      </p:pic>
      <p:sp>
        <p:nvSpPr>
          <p:cNvPr id="5" name="Rectangle 4">
            <a:extLst>
              <a:ext uri="{FF2B5EF4-FFF2-40B4-BE49-F238E27FC236}">
                <a16:creationId xmlns:a16="http://schemas.microsoft.com/office/drawing/2014/main" id="{9CA60DC8-FD0A-FD44-AA7D-981CF20A8152}"/>
              </a:ext>
            </a:extLst>
          </p:cNvPr>
          <p:cNvSpPr/>
          <p:nvPr/>
        </p:nvSpPr>
        <p:spPr>
          <a:xfrm>
            <a:off x="4" y="6097239"/>
            <a:ext cx="12192000" cy="584775"/>
          </a:xfrm>
          <a:prstGeom prst="rect">
            <a:avLst/>
          </a:prstGeom>
        </p:spPr>
        <p:txBody>
          <a:bodyPr wrap="square">
            <a:spAutoFit/>
          </a:bodyPr>
          <a:lstStyle/>
          <a:p>
            <a:pPr algn="ct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www.sfvumpires.org</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r>
              <a:rPr lang="en-US" sz="3200" b="1" dirty="0" err="1">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sanfernandovalleyumpires</a:t>
            </a:r>
            <a:r>
              <a:rPr lang="en-US" sz="3200" b="1" dirty="0">
                <a:ln w="0">
                  <a:solidFill>
                    <a:schemeClr val="bg1"/>
                  </a:solidFill>
                </a:ln>
                <a:solidFill>
                  <a:schemeClr val="accent2"/>
                </a:solidFill>
                <a:effectLst>
                  <a:outerShdw blurRad="38100" dist="25400" dir="5400000" algn="ctr" rotWithShape="0">
                    <a:srgbClr val="6E747A">
                      <a:alpha val="43000"/>
                    </a:srgbClr>
                  </a:outerShdw>
                </a:effectLst>
                <a:latin typeface="American Typewriter" charset="0"/>
                <a:ea typeface="American Typewriter" charset="0"/>
                <a:cs typeface="American Typewriter" charset="0"/>
              </a:rPr>
              <a:t> </a:t>
            </a:r>
            <a:endParaRPr lang="en-US" sz="3200" b="1" dirty="0">
              <a:ln w="0">
                <a:solidFill>
                  <a:schemeClr val="bg1"/>
                </a:solidFill>
              </a:ln>
              <a:solidFill>
                <a:schemeClr val="accent2"/>
              </a:solidFill>
              <a:latin typeface="American Typewriter" charset="0"/>
              <a:ea typeface="American Typewriter" charset="0"/>
              <a:cs typeface="American Typewriter" charset="0"/>
            </a:endParaRPr>
          </a:p>
        </p:txBody>
      </p:sp>
      <p:pic>
        <p:nvPicPr>
          <p:cNvPr id="7" name="Picture 6">
            <a:extLst>
              <a:ext uri="{FF2B5EF4-FFF2-40B4-BE49-F238E27FC236}">
                <a16:creationId xmlns:a16="http://schemas.microsoft.com/office/drawing/2014/main" id="{3839FC36-98DF-2C46-9524-1847105C2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9" y="4548369"/>
            <a:ext cx="2068117" cy="1612865"/>
          </a:xfrm>
          <a:prstGeom prst="rect">
            <a:avLst/>
          </a:prstGeom>
          <a:effectLst>
            <a:glow>
              <a:schemeClr val="accent1"/>
            </a:glow>
            <a:softEdge rad="114300"/>
          </a:effectLst>
        </p:spPr>
      </p:pic>
      <p:sp>
        <p:nvSpPr>
          <p:cNvPr id="3" name="TextBox 2">
            <a:extLst>
              <a:ext uri="{FF2B5EF4-FFF2-40B4-BE49-F238E27FC236}">
                <a16:creationId xmlns:a16="http://schemas.microsoft.com/office/drawing/2014/main" id="{ADDF8E07-EE96-9E4F-914B-3FF887FF2896}"/>
              </a:ext>
            </a:extLst>
          </p:cNvPr>
          <p:cNvSpPr txBox="1"/>
          <p:nvPr/>
        </p:nvSpPr>
        <p:spPr>
          <a:xfrm>
            <a:off x="2190371" y="4685610"/>
            <a:ext cx="7932576" cy="1200329"/>
          </a:xfrm>
          <a:prstGeom prst="rect">
            <a:avLst/>
          </a:prstGeom>
          <a:noFill/>
        </p:spPr>
        <p:txBody>
          <a:bodyPr wrap="square" rtlCol="0">
            <a:spAutoFit/>
          </a:bodyPr>
          <a:lstStyle/>
          <a:p>
            <a:pPr algn="ctr"/>
            <a:r>
              <a:rPr lang="en-US" dirty="0">
                <a:solidFill>
                  <a:schemeClr val="bg1"/>
                </a:solidFill>
                <a:latin typeface="Garamond" panose="02020404030301010803" pitchFamily="18" charset="0"/>
              </a:rPr>
              <a:t>San Fernando Valley Contacts:</a:t>
            </a:r>
          </a:p>
          <a:p>
            <a:pPr algn="ctr"/>
            <a:r>
              <a:rPr lang="en-US" dirty="0">
                <a:solidFill>
                  <a:schemeClr val="bg1"/>
                </a:solidFill>
                <a:latin typeface="Garamond" panose="02020404030301010803" pitchFamily="18" charset="0"/>
              </a:rPr>
              <a:t>DWAYNE FINLEY, CIF-SS Area Liaison, sfvliaison@gmail.com, (818) 430-7772 </a:t>
            </a:r>
          </a:p>
          <a:p>
            <a:pPr algn="ctr"/>
            <a:r>
              <a:rPr lang="en-US" dirty="0">
                <a:solidFill>
                  <a:schemeClr val="bg1"/>
                </a:solidFill>
                <a:latin typeface="Garamond" panose="02020404030301010803" pitchFamily="18" charset="0"/>
              </a:rPr>
              <a:t>KIRK WEST, Assignor, lites4you@aol.com, (818) 371-6487</a:t>
            </a:r>
          </a:p>
          <a:p>
            <a:pPr algn="ctr"/>
            <a:r>
              <a:rPr lang="en-US" dirty="0">
                <a:solidFill>
                  <a:schemeClr val="bg1"/>
                </a:solidFill>
                <a:latin typeface="Garamond" panose="02020404030301010803" pitchFamily="18" charset="0"/>
              </a:rPr>
              <a:t>DAX VILLALTA, Instructional Chairman, dvillalta@email.com,  (323) 646-3411</a:t>
            </a:r>
          </a:p>
        </p:txBody>
      </p:sp>
    </p:spTree>
    <p:extLst>
      <p:ext uri="{BB962C8B-B14F-4D97-AF65-F5344CB8AC3E}">
        <p14:creationId xmlns:p14="http://schemas.microsoft.com/office/powerpoint/2010/main" val="2556809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49D-74DD-468C-BC4E-863DC63B19C6}"/>
              </a:ext>
            </a:extLst>
          </p:cNvPr>
          <p:cNvSpPr>
            <a:spLocks noGrp="1"/>
          </p:cNvSpPr>
          <p:nvPr>
            <p:ph type="title"/>
          </p:nvPr>
        </p:nvSpPr>
        <p:spPr/>
        <p:txBody>
          <a:bodyPr/>
          <a:lstStyle/>
          <a:p>
            <a:r>
              <a:rPr lang="en-US" dirty="0"/>
              <a:t>Designated hitter</a:t>
            </a:r>
            <a:br>
              <a:rPr lang="en-US" dirty="0"/>
            </a:br>
            <a:r>
              <a:rPr lang="en-US" dirty="0"/>
              <a:t>Rule 3-1-4</a:t>
            </a:r>
          </a:p>
        </p:txBody>
      </p:sp>
      <p:sp>
        <p:nvSpPr>
          <p:cNvPr id="4" name="Footer Placeholder 3">
            <a:extLst>
              <a:ext uri="{FF2B5EF4-FFF2-40B4-BE49-F238E27FC236}">
                <a16:creationId xmlns:a16="http://schemas.microsoft.com/office/drawing/2014/main" id="{B7B9394A-24A2-4794-91B6-5F3193A14814}"/>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CC131663-7E0D-144C-A932-14FBF6DA3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
        <p:nvSpPr>
          <p:cNvPr id="8" name="Content Placeholder 7">
            <a:extLst>
              <a:ext uri="{FF2B5EF4-FFF2-40B4-BE49-F238E27FC236}">
                <a16:creationId xmlns:a16="http://schemas.microsoft.com/office/drawing/2014/main" id="{426D2359-93C7-804D-9D18-0DB91BA1E876}"/>
              </a:ext>
            </a:extLst>
          </p:cNvPr>
          <p:cNvSpPr>
            <a:spLocks noGrp="1"/>
          </p:cNvSpPr>
          <p:nvPr>
            <p:ph idx="1"/>
          </p:nvPr>
        </p:nvSpPr>
        <p:spPr>
          <a:xfrm>
            <a:off x="6223846" y="1989139"/>
            <a:ext cx="5743788" cy="4338637"/>
          </a:xfrm>
        </p:spPr>
        <p:txBody>
          <a:bodyPr/>
          <a:lstStyle/>
          <a:p>
            <a:endParaRPr lang="en-US" dirty="0"/>
          </a:p>
          <a:p>
            <a:r>
              <a:rPr lang="en-US" dirty="0"/>
              <a:t>The DH rule now has three options:</a:t>
            </a:r>
          </a:p>
          <a:p>
            <a:r>
              <a:rPr lang="en-US" dirty="0"/>
              <a:t>(1) You can start the game with no DH.  If so, you cannot add a DH later.</a:t>
            </a:r>
          </a:p>
          <a:p>
            <a:endParaRPr lang="en-US" dirty="0"/>
          </a:p>
          <a:p>
            <a:r>
              <a:rPr lang="en-US" dirty="0"/>
              <a:t>(2) You can use the DH option that we have had in FED for the last decade or more. DH may bat for anyone (F1-F9) in the line up</a:t>
            </a:r>
          </a:p>
          <a:p>
            <a:endParaRPr lang="en-US" dirty="0"/>
          </a:p>
        </p:txBody>
      </p:sp>
      <p:pic>
        <p:nvPicPr>
          <p:cNvPr id="9" name="Content Placeholder 5" descr="A close up of a piece of paper&#10;&#10;Description automatically generated">
            <a:extLst>
              <a:ext uri="{FF2B5EF4-FFF2-40B4-BE49-F238E27FC236}">
                <a16:creationId xmlns:a16="http://schemas.microsoft.com/office/drawing/2014/main" id="{54DB2C09-2C34-D84B-86B1-5E28288FA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57840" y="2047921"/>
            <a:ext cx="4610316" cy="4338637"/>
          </a:xfrm>
          <a:prstGeom prst="rect">
            <a:avLst/>
          </a:prstGeom>
          <a:noFill/>
          <a:ln w="9525">
            <a:noFill/>
            <a:miter lim="800000"/>
            <a:headEnd/>
            <a:tailEnd/>
          </a:ln>
        </p:spPr>
      </p:pic>
    </p:spTree>
    <p:extLst>
      <p:ext uri="{BB962C8B-B14F-4D97-AF65-F5344CB8AC3E}">
        <p14:creationId xmlns:p14="http://schemas.microsoft.com/office/powerpoint/2010/main" val="34439420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49D-74DD-468C-BC4E-863DC63B19C6}"/>
              </a:ext>
            </a:extLst>
          </p:cNvPr>
          <p:cNvSpPr>
            <a:spLocks noGrp="1"/>
          </p:cNvSpPr>
          <p:nvPr>
            <p:ph type="title"/>
          </p:nvPr>
        </p:nvSpPr>
        <p:spPr/>
        <p:txBody>
          <a:bodyPr/>
          <a:lstStyle/>
          <a:p>
            <a:r>
              <a:rPr lang="en-US" dirty="0"/>
              <a:t>Designated hitter</a:t>
            </a:r>
            <a:br>
              <a:rPr lang="en-US" dirty="0"/>
            </a:br>
            <a:r>
              <a:rPr lang="en-US" dirty="0"/>
              <a:t>Rule 3-1-4</a:t>
            </a:r>
          </a:p>
        </p:txBody>
      </p:sp>
      <p:sp>
        <p:nvSpPr>
          <p:cNvPr id="4" name="Footer Placeholder 3">
            <a:extLst>
              <a:ext uri="{FF2B5EF4-FFF2-40B4-BE49-F238E27FC236}">
                <a16:creationId xmlns:a16="http://schemas.microsoft.com/office/drawing/2014/main" id="{B7B9394A-24A2-4794-91B6-5F3193A14814}"/>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CC131663-7E0D-144C-A932-14FBF6DA3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
        <p:nvSpPr>
          <p:cNvPr id="8" name="Content Placeholder 7">
            <a:extLst>
              <a:ext uri="{FF2B5EF4-FFF2-40B4-BE49-F238E27FC236}">
                <a16:creationId xmlns:a16="http://schemas.microsoft.com/office/drawing/2014/main" id="{E32D54A7-5414-4F43-83A1-2C9BF6936CF5}"/>
              </a:ext>
            </a:extLst>
          </p:cNvPr>
          <p:cNvSpPr>
            <a:spLocks noGrp="1"/>
          </p:cNvSpPr>
          <p:nvPr>
            <p:ph idx="1"/>
          </p:nvPr>
        </p:nvSpPr>
        <p:spPr>
          <a:xfrm>
            <a:off x="1834659" y="2302253"/>
            <a:ext cx="10026649" cy="3699280"/>
          </a:xfrm>
        </p:spPr>
        <p:txBody>
          <a:bodyPr/>
          <a:lstStyle/>
          <a:p>
            <a:r>
              <a:rPr lang="en-US" dirty="0"/>
              <a:t>(3) You can have a player start the game as a Defensive Player / DH.  (For example, F4/DH).  This must be marked on the line-up card.  If the player is removed from the game on defense, he remains as the DH for the player who replaced him on defense.  </a:t>
            </a:r>
            <a:r>
              <a:rPr lang="en-US" u="sng" dirty="0"/>
              <a:t>However, under this option of the DH rule, if the DH is substituted for on offense (either by a pinch-hitter or a pinch-runner) the role of the DH is terminated for the remainder of the game.</a:t>
            </a:r>
            <a:r>
              <a:rPr lang="en-US" dirty="0"/>
              <a:t>  So, if a team uses this third option, the only player who can ever play the position of "DH" for the entire game is the starter.</a:t>
            </a:r>
          </a:p>
          <a:p>
            <a:endParaRPr lang="en-US" dirty="0"/>
          </a:p>
        </p:txBody>
      </p:sp>
    </p:spTree>
    <p:extLst>
      <p:ext uri="{BB962C8B-B14F-4D97-AF65-F5344CB8AC3E}">
        <p14:creationId xmlns:p14="http://schemas.microsoft.com/office/powerpoint/2010/main" val="39191504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49D-74DD-468C-BC4E-863DC63B19C6}"/>
              </a:ext>
            </a:extLst>
          </p:cNvPr>
          <p:cNvSpPr>
            <a:spLocks noGrp="1"/>
          </p:cNvSpPr>
          <p:nvPr>
            <p:ph type="title"/>
          </p:nvPr>
        </p:nvSpPr>
        <p:spPr/>
        <p:txBody>
          <a:bodyPr/>
          <a:lstStyle/>
          <a:p>
            <a:r>
              <a:rPr lang="en-US" dirty="0"/>
              <a:t>Designated hitter</a:t>
            </a:r>
            <a:br>
              <a:rPr lang="en-US" dirty="0"/>
            </a:br>
            <a:r>
              <a:rPr lang="en-US" dirty="0"/>
              <a:t>Rule 3-1-4</a:t>
            </a:r>
          </a:p>
        </p:txBody>
      </p:sp>
      <p:pic>
        <p:nvPicPr>
          <p:cNvPr id="6" name="Content Placeholder 5" descr="A close up of a piece of paper&#10;&#10;Description automatically generated">
            <a:extLst>
              <a:ext uri="{FF2B5EF4-FFF2-40B4-BE49-F238E27FC236}">
                <a16:creationId xmlns:a16="http://schemas.microsoft.com/office/drawing/2014/main" id="{9AE627DD-3AAD-41B9-B25A-9305E9D4D2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7840" y="2047921"/>
            <a:ext cx="4610316" cy="4338637"/>
          </a:xfrm>
        </p:spPr>
      </p:pic>
      <p:sp>
        <p:nvSpPr>
          <p:cNvPr id="4" name="Footer Placeholder 3">
            <a:extLst>
              <a:ext uri="{FF2B5EF4-FFF2-40B4-BE49-F238E27FC236}">
                <a16:creationId xmlns:a16="http://schemas.microsoft.com/office/drawing/2014/main" id="{B7B9394A-24A2-4794-91B6-5F3193A1481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FA0E5F7-79AB-4F98-8F34-5725C17E98ED}"/>
              </a:ext>
            </a:extLst>
          </p:cNvPr>
          <p:cNvSpPr/>
          <p:nvPr/>
        </p:nvSpPr>
        <p:spPr>
          <a:xfrm>
            <a:off x="6245013" y="3429000"/>
            <a:ext cx="5743788" cy="461665"/>
          </a:xfrm>
          <a:prstGeom prst="rect">
            <a:avLst/>
          </a:prstGeom>
        </p:spPr>
        <p:txBody>
          <a:bodyPr wrap="square">
            <a:spAutoFit/>
          </a:bodyPr>
          <a:lstStyle/>
          <a:p>
            <a:r>
              <a:rPr lang="en-US" sz="2400" dirty="0"/>
              <a:t>.</a:t>
            </a:r>
          </a:p>
        </p:txBody>
      </p:sp>
      <p:pic>
        <p:nvPicPr>
          <p:cNvPr id="7" name="Picture 6">
            <a:extLst>
              <a:ext uri="{FF2B5EF4-FFF2-40B4-BE49-F238E27FC236}">
                <a16:creationId xmlns:a16="http://schemas.microsoft.com/office/drawing/2014/main" id="{CC131663-7E0D-144C-A932-14FBF6DA3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
        <p:nvSpPr>
          <p:cNvPr id="5" name="Rectangle 4">
            <a:extLst>
              <a:ext uri="{FF2B5EF4-FFF2-40B4-BE49-F238E27FC236}">
                <a16:creationId xmlns:a16="http://schemas.microsoft.com/office/drawing/2014/main" id="{626C0403-A5EA-B04D-98F1-4AF10E0525DD}"/>
              </a:ext>
            </a:extLst>
          </p:cNvPr>
          <p:cNvSpPr/>
          <p:nvPr/>
        </p:nvSpPr>
        <p:spPr>
          <a:xfrm>
            <a:off x="6223846" y="2903264"/>
            <a:ext cx="5514498" cy="1938992"/>
          </a:xfrm>
          <a:prstGeom prst="rect">
            <a:avLst/>
          </a:prstGeom>
        </p:spPr>
        <p:txBody>
          <a:bodyPr wrap="square">
            <a:spAutoFit/>
          </a:bodyPr>
          <a:lstStyle/>
          <a:p>
            <a:r>
              <a:rPr lang="en-US" sz="2400" dirty="0"/>
              <a:t>An offensive substitution eliminates the DH status nut does not eliminate that player’s re-entry eligibility. He may re-enter as a defensive player but no longer retains DH status</a:t>
            </a:r>
          </a:p>
        </p:txBody>
      </p:sp>
    </p:spTree>
    <p:extLst>
      <p:ext uri="{BB962C8B-B14F-4D97-AF65-F5344CB8AC3E}">
        <p14:creationId xmlns:p14="http://schemas.microsoft.com/office/powerpoint/2010/main" val="39124001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C26B-4D09-486B-90E4-C6CAFF0AC9EA}"/>
              </a:ext>
            </a:extLst>
          </p:cNvPr>
          <p:cNvSpPr>
            <a:spLocks noGrp="1"/>
          </p:cNvSpPr>
          <p:nvPr>
            <p:ph type="title"/>
          </p:nvPr>
        </p:nvSpPr>
        <p:spPr/>
        <p:txBody>
          <a:bodyPr/>
          <a:lstStyle/>
          <a:p>
            <a:r>
              <a:rPr lang="en-US" dirty="0"/>
              <a:t>Designated hitter</a:t>
            </a:r>
            <a:br>
              <a:rPr lang="en-US" dirty="0"/>
            </a:br>
            <a:r>
              <a:rPr lang="en-US" dirty="0"/>
              <a:t>Rule 3-1-4</a:t>
            </a:r>
            <a:r>
              <a:rPr lang="en-US" cap="none" dirty="0"/>
              <a:t>a1</a:t>
            </a:r>
            <a:endParaRPr lang="en-US" dirty="0"/>
          </a:p>
        </p:txBody>
      </p:sp>
      <p:sp>
        <p:nvSpPr>
          <p:cNvPr id="4" name="Footer Placeholder 3">
            <a:extLst>
              <a:ext uri="{FF2B5EF4-FFF2-40B4-BE49-F238E27FC236}">
                <a16:creationId xmlns:a16="http://schemas.microsoft.com/office/drawing/2014/main" id="{9659F3E6-8AE6-43AA-9D45-654CBFD443F8}"/>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25C8C05-635D-4E99-AD09-EF8979128E01}"/>
              </a:ext>
            </a:extLst>
          </p:cNvPr>
          <p:cNvSpPr/>
          <p:nvPr/>
        </p:nvSpPr>
        <p:spPr>
          <a:xfrm>
            <a:off x="6245244" y="2819302"/>
            <a:ext cx="5722390" cy="3046988"/>
          </a:xfrm>
          <a:prstGeom prst="rect">
            <a:avLst/>
          </a:prstGeom>
        </p:spPr>
        <p:txBody>
          <a:bodyPr wrap="square">
            <a:spAutoFit/>
          </a:bodyPr>
          <a:lstStyle/>
          <a:p>
            <a:pPr marL="342900" indent="-342900">
              <a:buFont typeface="Arial" panose="020B0604020202020204" pitchFamily="34" charset="0"/>
              <a:buChar char="•"/>
            </a:pPr>
            <a:r>
              <a:rPr lang="en-US" sz="2400" dirty="0"/>
              <a:t>While there is no change from the previous DH rule.</a:t>
            </a:r>
          </a:p>
          <a:p>
            <a:pPr marL="342900" indent="-342900">
              <a:buFont typeface="Arial" panose="020B0604020202020204" pitchFamily="34" charset="0"/>
              <a:buChar char="•"/>
            </a:pPr>
            <a:r>
              <a:rPr lang="en-US" sz="2400" dirty="0"/>
              <a:t>When using a standard designated hitter, the role of the </a:t>
            </a:r>
            <a:r>
              <a:rPr lang="en-US" sz="2400" dirty="0">
                <a:highlight>
                  <a:srgbClr val="FFFF00"/>
                </a:highlight>
              </a:rPr>
              <a:t>DH is still terminated for the remainder of the game when the defensive player for whom the DH batted, subsequently bats, pinch-hits or pinch-runs.</a:t>
            </a:r>
          </a:p>
        </p:txBody>
      </p:sp>
      <p:pic>
        <p:nvPicPr>
          <p:cNvPr id="9" name="Picture 8" descr="A close up of a piece of paper&#10;&#10;Description automatically generated">
            <a:extLst>
              <a:ext uri="{FF2B5EF4-FFF2-40B4-BE49-F238E27FC236}">
                <a16:creationId xmlns:a16="http://schemas.microsoft.com/office/drawing/2014/main" id="{C493D4C3-B877-44BA-8499-7654A476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021" y="2032986"/>
            <a:ext cx="4604736" cy="4320544"/>
          </a:xfrm>
          <a:prstGeom prst="rect">
            <a:avLst/>
          </a:prstGeom>
        </p:spPr>
      </p:pic>
      <p:pic>
        <p:nvPicPr>
          <p:cNvPr id="6" name="Picture 5">
            <a:extLst>
              <a:ext uri="{FF2B5EF4-FFF2-40B4-BE49-F238E27FC236}">
                <a16:creationId xmlns:a16="http://schemas.microsoft.com/office/drawing/2014/main" id="{EE9EFBE4-48B5-2E49-AC33-355A7B8D2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2455582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4BAF-99BA-4CCA-9D0F-BA40777CB534}"/>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pic>
        <p:nvPicPr>
          <p:cNvPr id="6" name="Content Placeholder 5" descr="A close up of text on a white background&#10;&#10;Description automatically generated">
            <a:extLst>
              <a:ext uri="{FF2B5EF4-FFF2-40B4-BE49-F238E27FC236}">
                <a16:creationId xmlns:a16="http://schemas.microsoft.com/office/drawing/2014/main" id="{2DA3D296-EF36-4101-8051-E252892AE1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2078911"/>
            <a:ext cx="4514136" cy="4253626"/>
          </a:xfrm>
        </p:spPr>
      </p:pic>
      <p:sp>
        <p:nvSpPr>
          <p:cNvPr id="4" name="Footer Placeholder 3">
            <a:extLst>
              <a:ext uri="{FF2B5EF4-FFF2-40B4-BE49-F238E27FC236}">
                <a16:creationId xmlns:a16="http://schemas.microsoft.com/office/drawing/2014/main" id="{960BB065-7041-4547-BA3B-816C92427727}"/>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B6D17ABE-66DF-482B-B6B9-813C8465D433}"/>
              </a:ext>
            </a:extLst>
          </p:cNvPr>
          <p:cNvSpPr txBox="1"/>
          <p:nvPr/>
        </p:nvSpPr>
        <p:spPr>
          <a:xfrm>
            <a:off x="6440519" y="2973337"/>
            <a:ext cx="507933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starting designated hitter (DH) may now be any one of the starting defensive players, including the pitcher. </a:t>
            </a:r>
          </a:p>
          <a:p>
            <a:pPr marL="342900" indent="-342900">
              <a:buFont typeface="Arial" panose="020B0604020202020204" pitchFamily="34" charset="0"/>
              <a:buChar char="•"/>
            </a:pPr>
            <a:r>
              <a:rPr lang="en-US" sz="2400" dirty="0"/>
              <a:t>A Player/DH then holds two positions: defensive player and designated hitter.</a:t>
            </a:r>
          </a:p>
        </p:txBody>
      </p:sp>
      <p:pic>
        <p:nvPicPr>
          <p:cNvPr id="8" name="Picture 7">
            <a:extLst>
              <a:ext uri="{FF2B5EF4-FFF2-40B4-BE49-F238E27FC236}">
                <a16:creationId xmlns:a16="http://schemas.microsoft.com/office/drawing/2014/main" id="{4D0A2B99-1D08-9941-A167-D889EA189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453" y="359655"/>
            <a:ext cx="1970231" cy="1536527"/>
          </a:xfrm>
          <a:prstGeom prst="rect">
            <a:avLst/>
          </a:prstGeom>
          <a:effectLst>
            <a:glow>
              <a:schemeClr val="accent1"/>
            </a:glow>
            <a:softEdge rad="114300"/>
          </a:effectLst>
        </p:spPr>
      </p:pic>
    </p:spTree>
    <p:extLst>
      <p:ext uri="{BB962C8B-B14F-4D97-AF65-F5344CB8AC3E}">
        <p14:creationId xmlns:p14="http://schemas.microsoft.com/office/powerpoint/2010/main" val="818425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E66805FB-5EA7-426C-8260-389894B236B0}" vid="{9041579C-8ADE-42A4-A089-6F97D3C7B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PowerPoint_2016_Wide Format</Template>
  <TotalTime>5603</TotalTime>
  <Words>2833</Words>
  <Application>Microsoft Macintosh PowerPoint</Application>
  <PresentationFormat>Widescreen</PresentationFormat>
  <Paragraphs>171</Paragraphs>
  <Slides>40</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American Typewriter</vt:lpstr>
      <vt:lpstr>Arial</vt:lpstr>
      <vt:lpstr>Calibri</vt:lpstr>
      <vt:lpstr>Courier New</vt:lpstr>
      <vt:lpstr>Garamond</vt:lpstr>
      <vt:lpstr>Palatino</vt:lpstr>
      <vt:lpstr>Wingdings</vt:lpstr>
      <vt:lpstr>Office Theme</vt:lpstr>
      <vt:lpstr>2020 NFHS Baseball Rules Powerpoint</vt:lpstr>
      <vt:lpstr>2020 NFhs baseball rule changes</vt:lpstr>
      <vt:lpstr>PowerPoint Presentation</vt:lpstr>
      <vt:lpstr>PowerPoint Presentation</vt:lpstr>
      <vt:lpstr>Designated hitter Rule 3-1-4</vt:lpstr>
      <vt:lpstr>Designated hitter Rule 3-1-4</vt:lpstr>
      <vt:lpstr>Designated hitter Rule 3-1-4</vt:lpstr>
      <vt:lpstr>Designated hitter Rule 3-1-4a1</vt:lpstr>
      <vt:lpstr>Designated hitter Rule 3-1-4b</vt:lpstr>
      <vt:lpstr>Designated hitter Rule 3-1-4b</vt:lpstr>
      <vt:lpstr>Designated hitter Rule 3-1-4b-1</vt:lpstr>
      <vt:lpstr>Designated hitter Rule 3-1-4b-2</vt:lpstr>
      <vt:lpstr>Designated Hitter (DH) Rule 3-1-4</vt:lpstr>
      <vt:lpstr>Designated Hitter (DH) Rule 3-1-4</vt:lpstr>
      <vt:lpstr>Designated Hitter (DH) Rule 3-1-4</vt:lpstr>
      <vt:lpstr>Designated Hitter (DH) Rule 3-1-4</vt:lpstr>
      <vt:lpstr>Designated Hitter (DH) Rule 3-1-4</vt:lpstr>
      <vt:lpstr>Points of emphasis</vt:lpstr>
      <vt:lpstr>Designated hitter</vt:lpstr>
      <vt:lpstr>Designated hitter</vt:lpstr>
      <vt:lpstr>Designated hitter</vt:lpstr>
      <vt:lpstr>Game-ending procedures</vt:lpstr>
      <vt:lpstr>Force-play slide rule</vt:lpstr>
      <vt:lpstr>Force-play slide rule</vt:lpstr>
      <vt:lpstr>Force-play slide rule</vt:lpstr>
      <vt:lpstr>Force-play slide rule</vt:lpstr>
      <vt:lpstr>Force-play slide rule</vt:lpstr>
      <vt:lpstr>Force-play slide rule</vt:lpstr>
      <vt:lpstr>COMPLIANT BASEBALL</vt:lpstr>
      <vt:lpstr>Baseballs Rule 1-3-1</vt:lpstr>
      <vt:lpstr>COMPLIANT BODY AND CHEST PROTECTOR</vt:lpstr>
      <vt:lpstr>Chest and body protector  Rule 1-5-3</vt:lpstr>
      <vt:lpstr>Chest and body protector  Rule 1-5-3</vt:lpstr>
      <vt:lpstr>COMPLIANCE OF PLAYER EQUIPMENT</vt:lpstr>
      <vt:lpstr>PROPER PITCHING POSITIONS</vt:lpstr>
      <vt:lpstr>PROPER PITCHING POSITIONS</vt:lpstr>
      <vt:lpstr>PROPER PITCHING POSITIONS</vt:lpstr>
      <vt:lpstr>PROPER PITCHING POSITIONS</vt:lpstr>
      <vt:lpstr>ENFORCEMENT OF nfhs JEWELRY RULE</vt:lpstr>
      <vt:lpstr>Thank you and have  a great Baseball season!</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Bray</dc:creator>
  <cp:lastModifiedBy>Microsoft Office User</cp:lastModifiedBy>
  <cp:revision>125</cp:revision>
  <cp:lastPrinted>2019-06-19T20:56:27Z</cp:lastPrinted>
  <dcterms:created xsi:type="dcterms:W3CDTF">2019-03-25T14:20:30Z</dcterms:created>
  <dcterms:modified xsi:type="dcterms:W3CDTF">2020-01-28T20:03:28Z</dcterms:modified>
</cp:coreProperties>
</file>